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39"/>
  </p:notesMasterIdLst>
  <p:sldIdLst>
    <p:sldId id="1793" r:id="rId2"/>
    <p:sldId id="1809" r:id="rId3"/>
    <p:sldId id="1810" r:id="rId4"/>
    <p:sldId id="1811" r:id="rId5"/>
    <p:sldId id="1488" r:id="rId6"/>
    <p:sldId id="2002" r:id="rId7"/>
    <p:sldId id="1837" r:id="rId8"/>
    <p:sldId id="1818" r:id="rId9"/>
    <p:sldId id="1819" r:id="rId10"/>
    <p:sldId id="1820" r:id="rId11"/>
    <p:sldId id="1822" r:id="rId12"/>
    <p:sldId id="1821" r:id="rId13"/>
    <p:sldId id="1823" r:id="rId14"/>
    <p:sldId id="1824" r:id="rId15"/>
    <p:sldId id="1825" r:id="rId16"/>
    <p:sldId id="1826" r:id="rId17"/>
    <p:sldId id="2035" r:id="rId18"/>
    <p:sldId id="1874" r:id="rId19"/>
    <p:sldId id="2036" r:id="rId20"/>
    <p:sldId id="1873" r:id="rId21"/>
    <p:sldId id="2037" r:id="rId22"/>
    <p:sldId id="1880" r:id="rId23"/>
    <p:sldId id="2038" r:id="rId24"/>
    <p:sldId id="1872" r:id="rId25"/>
    <p:sldId id="2039" r:id="rId26"/>
    <p:sldId id="1875" r:id="rId27"/>
    <p:sldId id="2040" r:id="rId28"/>
    <p:sldId id="1876" r:id="rId29"/>
    <p:sldId id="2041" r:id="rId30"/>
    <p:sldId id="1877" r:id="rId31"/>
    <p:sldId id="2042" r:id="rId32"/>
    <p:sldId id="1878" r:id="rId33"/>
    <p:sldId id="2043" r:id="rId34"/>
    <p:sldId id="1879" r:id="rId35"/>
    <p:sldId id="2044" r:id="rId36"/>
    <p:sldId id="2034" r:id="rId37"/>
    <p:sldId id="2001" r:id="rId38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gor Pinheiro Lagreca de Sales Cabral" initials="IPLdSC" lastIdx="1" clrIdx="0">
    <p:extLst>
      <p:ext uri="{19B8F6BF-5375-455C-9EA6-DF929625EA0E}">
        <p15:presenceInfo xmlns:p15="http://schemas.microsoft.com/office/powerpoint/2012/main" userId="S::pf0663@fiap.com.br::ae7f9993-bf57-4901-b931-c4a5f9227af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5FCF"/>
    <a:srgbClr val="D8B8EA"/>
    <a:srgbClr val="BB82DA"/>
    <a:srgbClr val="8C38BA"/>
    <a:srgbClr val="281D5E"/>
    <a:srgbClr val="D9D9D9"/>
    <a:srgbClr val="FFFFFF"/>
    <a:srgbClr val="45C9A5"/>
    <a:srgbClr val="4A4A4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57" autoAdjust="0"/>
    <p:restoredTop sz="93067" autoAdjust="0"/>
  </p:normalViewPr>
  <p:slideViewPr>
    <p:cSldViewPr>
      <p:cViewPr varScale="1">
        <p:scale>
          <a:sx n="102" d="100"/>
          <a:sy n="102" d="100"/>
        </p:scale>
        <p:origin x="1044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8200B-88E0-4718-9DAF-77D2EC9F4A1C}" type="datetimeFigureOut">
              <a:rPr lang="pt-BR" smtClean="0"/>
              <a:t>15/04/2021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928B5-DF1A-4D43-80DA-A4E3507A3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9485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Versão 1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3928B5-DF1A-4D43-80DA-A4E3507A3C42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7173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3928B5-DF1A-4D43-80DA-A4E3507A3C42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01117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3928B5-DF1A-4D43-80DA-A4E3507A3C42}" type="slidenum">
              <a:rPr lang="pt-BR" smtClean="0"/>
              <a:t>36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3823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rgbClr val="615C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818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1">
            <a:extLst>
              <a:ext uri="{FF2B5EF4-FFF2-40B4-BE49-F238E27FC236}">
                <a16:creationId xmlns:a16="http://schemas.microsoft.com/office/drawing/2014/main" id="{8C47F7F7-B507-4B24-BE8E-76BDC764E2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35893" y="2393204"/>
            <a:ext cx="7056107" cy="1440161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2">
            <a:extLst>
              <a:ext uri="{FF2B5EF4-FFF2-40B4-BE49-F238E27FC236}">
                <a16:creationId xmlns:a16="http://schemas.microsoft.com/office/drawing/2014/main" id="{6CD501C1-BD5B-4676-ABF0-F85036007D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35696" y="3929373"/>
            <a:ext cx="7056107" cy="651755"/>
          </a:xfrm>
        </p:spPr>
        <p:txBody>
          <a:bodyPr/>
          <a:lstStyle/>
          <a:p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A01A553-5A0C-4225-9F25-39FF70E0598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8" r="13435"/>
          <a:stretch/>
        </p:blipFill>
        <p:spPr>
          <a:xfrm flipH="1">
            <a:off x="-197" y="0"/>
            <a:ext cx="12192000" cy="685800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C7A420F7-60D1-485E-8709-7DE6145A6E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" y="6132419"/>
            <a:ext cx="1612900" cy="511407"/>
          </a:xfrm>
          <a:prstGeom prst="rect">
            <a:avLst/>
          </a:prstGeom>
        </p:spPr>
      </p:pic>
      <p:grpSp>
        <p:nvGrpSpPr>
          <p:cNvPr id="11" name="Agrupar 10">
            <a:extLst>
              <a:ext uri="{FF2B5EF4-FFF2-40B4-BE49-F238E27FC236}">
                <a16:creationId xmlns:a16="http://schemas.microsoft.com/office/drawing/2014/main" id="{BD0A96E4-634E-4E9D-83E8-FE324816C6DF}"/>
              </a:ext>
            </a:extLst>
          </p:cNvPr>
          <p:cNvGrpSpPr/>
          <p:nvPr userDrawn="1"/>
        </p:nvGrpSpPr>
        <p:grpSpPr>
          <a:xfrm>
            <a:off x="2095697" y="6132420"/>
            <a:ext cx="2100721" cy="535236"/>
            <a:chOff x="2547479" y="6019800"/>
            <a:chExt cx="2220242" cy="565688"/>
          </a:xfrm>
        </p:grpSpPr>
        <p:cxnSp>
          <p:nvCxnSpPr>
            <p:cNvPr id="12" name="Conector reto 11">
              <a:extLst>
                <a:ext uri="{FF2B5EF4-FFF2-40B4-BE49-F238E27FC236}">
                  <a16:creationId xmlns:a16="http://schemas.microsoft.com/office/drawing/2014/main" id="{B461AD2B-B7C4-4B45-9049-B96870815770}"/>
                </a:ext>
              </a:extLst>
            </p:cNvPr>
            <p:cNvCxnSpPr/>
            <p:nvPr/>
          </p:nvCxnSpPr>
          <p:spPr>
            <a:xfrm>
              <a:off x="2757600" y="6019800"/>
              <a:ext cx="18000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id="{97F44F39-DA3C-41B4-93BA-BB023F6D7636}"/>
                </a:ext>
              </a:extLst>
            </p:cNvPr>
            <p:cNvSpPr/>
            <p:nvPr/>
          </p:nvSpPr>
          <p:spPr>
            <a:xfrm>
              <a:off x="2547479" y="6032500"/>
              <a:ext cx="2220242" cy="552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>
                  <a:solidFill>
                    <a:schemeClr val="bg1"/>
                  </a:solidFill>
                </a:rPr>
                <a:t>LOGO DO PARCEIRO</a:t>
              </a:r>
            </a:p>
            <a:p>
              <a:pPr algn="ctr"/>
              <a:r>
                <a:rPr lang="en-US" sz="1400">
                  <a:solidFill>
                    <a:schemeClr val="bg1"/>
                  </a:solidFill>
                </a:rPr>
                <a:t> AQUI</a:t>
              </a:r>
              <a:endParaRPr lang="pt-BR" sz="1400">
                <a:solidFill>
                  <a:schemeClr val="bg1"/>
                </a:solidFill>
              </a:endParaRPr>
            </a:p>
          </p:txBody>
        </p:sp>
        <p:cxnSp>
          <p:nvCxnSpPr>
            <p:cNvPr id="14" name="Conector reto 13">
              <a:extLst>
                <a:ext uri="{FF2B5EF4-FFF2-40B4-BE49-F238E27FC236}">
                  <a16:creationId xmlns:a16="http://schemas.microsoft.com/office/drawing/2014/main" id="{BEDFC1AB-729B-472A-8AAB-EDC4622A558B}"/>
                </a:ext>
              </a:extLst>
            </p:cNvPr>
            <p:cNvCxnSpPr/>
            <p:nvPr/>
          </p:nvCxnSpPr>
          <p:spPr>
            <a:xfrm>
              <a:off x="2757600" y="6579361"/>
              <a:ext cx="18000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ítulo 16">
            <a:extLst>
              <a:ext uri="{FF2B5EF4-FFF2-40B4-BE49-F238E27FC236}">
                <a16:creationId xmlns:a16="http://schemas.microsoft.com/office/drawing/2014/main" id="{6519EF32-869C-4181-B8F9-2C79C6E7B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0" y="2667011"/>
            <a:ext cx="6146800" cy="4038584"/>
          </a:xfrm>
        </p:spPr>
        <p:txBody>
          <a:bodyPr anchor="t"/>
          <a:lstStyle>
            <a:lvl1pPr algn="ctr">
              <a:defRPr sz="6600">
                <a:solidFill>
                  <a:srgbClr val="FFC000"/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330141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0270" y="1769164"/>
            <a:ext cx="6556940" cy="3306971"/>
          </a:xfrm>
        </p:spPr>
        <p:txBody>
          <a:bodyPr anchor="ctr">
            <a:normAutofit/>
          </a:bodyPr>
          <a:lstStyle>
            <a:lvl1pPr algn="ctr">
              <a:defRPr lang="pt-BR" sz="6600" kern="1200" dirty="0">
                <a:solidFill>
                  <a:srgbClr val="843689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grpSp>
        <p:nvGrpSpPr>
          <p:cNvPr id="7" name="Agrupar 6"/>
          <p:cNvGrpSpPr/>
          <p:nvPr userDrawn="1"/>
        </p:nvGrpSpPr>
        <p:grpSpPr>
          <a:xfrm>
            <a:off x="10375900" y="6246564"/>
            <a:ext cx="1948321" cy="535236"/>
            <a:chOff x="2547479" y="6019800"/>
            <a:chExt cx="2220242" cy="565688"/>
          </a:xfrm>
        </p:grpSpPr>
        <p:cxnSp>
          <p:nvCxnSpPr>
            <p:cNvPr id="8" name="Conector reto 7"/>
            <p:cNvCxnSpPr/>
            <p:nvPr/>
          </p:nvCxnSpPr>
          <p:spPr>
            <a:xfrm>
              <a:off x="2757600" y="6019800"/>
              <a:ext cx="1800000" cy="0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tângulo 8"/>
            <p:cNvSpPr/>
            <p:nvPr/>
          </p:nvSpPr>
          <p:spPr>
            <a:xfrm>
              <a:off x="2547479" y="6032500"/>
              <a:ext cx="2220242" cy="552988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LOGO DO PARCEIRO</a:t>
              </a:r>
            </a:p>
            <a:p>
              <a:pPr algn="ctr"/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AQUI</a:t>
              </a:r>
              <a:endParaRPr lang="pt-BR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2757600" y="6579361"/>
              <a:ext cx="1800000" cy="0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o 3"/>
          <p:cNvGrpSpPr/>
          <p:nvPr userDrawn="1"/>
        </p:nvGrpSpPr>
        <p:grpSpPr>
          <a:xfrm>
            <a:off x="7892459" y="2354471"/>
            <a:ext cx="2667828" cy="2136358"/>
            <a:chOff x="3423927" y="2746010"/>
            <a:chExt cx="1076161" cy="861774"/>
          </a:xfrm>
        </p:grpSpPr>
        <p:pic>
          <p:nvPicPr>
            <p:cNvPr id="13" name="Imagem 12" descr="Fundo preto com letras vermelhas&#10;&#10;Descrição gerada automaticamente">
              <a:extLst>
                <a:ext uri="{FF2B5EF4-FFF2-40B4-BE49-F238E27FC236}">
                  <a16:creationId xmlns:a16="http://schemas.microsoft.com/office/drawing/2014/main" id="{5132FCC1-4411-412F-A75F-AF711DCAF0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prstClr val="black"/>
                <a:srgbClr val="AE78D6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953" t="12980" r="67738" b="55341"/>
            <a:stretch/>
          </p:blipFill>
          <p:spPr>
            <a:xfrm>
              <a:off x="3423927" y="2746010"/>
              <a:ext cx="622588" cy="861774"/>
            </a:xfrm>
            <a:prstGeom prst="rect">
              <a:avLst/>
            </a:prstGeom>
          </p:spPr>
        </p:pic>
        <p:pic>
          <p:nvPicPr>
            <p:cNvPr id="14" name="Imagem 13" descr="Fundo preto com letras vermelhas&#10;&#10;Descrição gerada automaticamente">
              <a:extLst>
                <a:ext uri="{FF2B5EF4-FFF2-40B4-BE49-F238E27FC236}">
                  <a16:creationId xmlns:a16="http://schemas.microsoft.com/office/drawing/2014/main" id="{C8CFCE66-4D0A-48D9-B8C6-D9267395BA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prstClr val="black"/>
                <a:srgbClr val="AE78D6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953" t="12980" r="67738" b="55341"/>
            <a:stretch/>
          </p:blipFill>
          <p:spPr>
            <a:xfrm>
              <a:off x="3877500" y="2746010"/>
              <a:ext cx="622588" cy="861774"/>
            </a:xfrm>
            <a:prstGeom prst="rect">
              <a:avLst/>
            </a:prstGeom>
          </p:spPr>
        </p:pic>
      </p:grpSp>
      <p:pic>
        <p:nvPicPr>
          <p:cNvPr id="15" name="Imagem 14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64" r="19103"/>
          <a:stretch/>
        </p:blipFill>
        <p:spPr>
          <a:xfrm>
            <a:off x="0" y="0"/>
            <a:ext cx="894221" cy="6858000"/>
          </a:xfrm>
          <a:prstGeom prst="rect">
            <a:avLst/>
          </a:prstGeom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217205" y="6412240"/>
            <a:ext cx="45981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4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3949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333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9BDCBBF-AAE0-484E-9445-E8CEBDD43BF9}"/>
              </a:ext>
            </a:extLst>
          </p:cNvPr>
          <p:cNvSpPr/>
          <p:nvPr userDrawn="1"/>
        </p:nvSpPr>
        <p:spPr>
          <a:xfrm>
            <a:off x="0" y="114300"/>
            <a:ext cx="12192000" cy="947373"/>
          </a:xfrm>
          <a:prstGeom prst="rect">
            <a:avLst/>
          </a:prstGeom>
          <a:solidFill>
            <a:srgbClr val="615CAA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72" t="24442" r="1861" b="73336"/>
          <a:stretch/>
        </p:blipFill>
        <p:spPr>
          <a:xfrm>
            <a:off x="0" y="0"/>
            <a:ext cx="12192000" cy="2286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72" t="25923" r="1861" b="73336"/>
          <a:stretch/>
        </p:blipFill>
        <p:spPr>
          <a:xfrm>
            <a:off x="0" y="6781800"/>
            <a:ext cx="12192000" cy="7620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F21C0451-83FA-4E52-B02A-D068584E779B}"/>
              </a:ext>
            </a:extLst>
          </p:cNvPr>
          <p:cNvSpPr txBox="1">
            <a:spLocks/>
          </p:cNvSpPr>
          <p:nvPr userDrawn="1"/>
        </p:nvSpPr>
        <p:spPr>
          <a:xfrm>
            <a:off x="139699" y="1442776"/>
            <a:ext cx="11882887" cy="5031764"/>
          </a:xfrm>
          <a:prstGeom prst="roundRect">
            <a:avLst>
              <a:gd name="adj" fmla="val 5556"/>
            </a:avLst>
          </a:prstGeom>
          <a:solidFill>
            <a:srgbClr val="F2F2F2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pt-BR" sz="6600" kern="1200" dirty="0">
                <a:solidFill>
                  <a:srgbClr val="843689"/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pt-BR" sz="5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id="{F4444806-4A8C-48C7-A8B3-445559269A0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4013" y="1444214"/>
            <a:ext cx="11878573" cy="5029200"/>
          </a:xfrm>
        </p:spPr>
        <p:txBody>
          <a:bodyPr numCol="1" anchor="ctr">
            <a:noAutofit/>
          </a:bodyPr>
          <a:lstStyle>
            <a:lvl1pPr marL="0" indent="0" algn="ctr">
              <a:buNone/>
              <a:defRPr sz="5400">
                <a:latin typeface="+mj-lt"/>
              </a:defRPr>
            </a:lvl1pPr>
            <a:lvl2pPr marL="457200" indent="0">
              <a:buNone/>
              <a:defRPr sz="6000"/>
            </a:lvl2pPr>
            <a:lvl3pPr marL="914400" indent="0">
              <a:buNone/>
              <a:defRPr sz="5400"/>
            </a:lvl3pPr>
            <a:lvl4pPr marL="1371600" indent="0">
              <a:buNone/>
              <a:defRPr sz="4800"/>
            </a:lvl4pPr>
            <a:lvl5pPr marL="1828800" indent="0">
              <a:buNone/>
              <a:defRPr sz="4800"/>
            </a:lvl5pPr>
          </a:lstStyle>
          <a:p>
            <a:pPr lvl="0"/>
            <a:r>
              <a:rPr lang="pt-BR" dirty="0"/>
              <a:t>Editar estilos de texto Mestre</a:t>
            </a:r>
          </a:p>
        </p:txBody>
      </p:sp>
    </p:spTree>
    <p:extLst>
      <p:ext uri="{BB962C8B-B14F-4D97-AF65-F5344CB8AC3E}">
        <p14:creationId xmlns:p14="http://schemas.microsoft.com/office/powerpoint/2010/main" val="1992432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3949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333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9BDCBBF-AAE0-484E-9445-E8CEBDD43BF9}"/>
              </a:ext>
            </a:extLst>
          </p:cNvPr>
          <p:cNvSpPr/>
          <p:nvPr userDrawn="1"/>
        </p:nvSpPr>
        <p:spPr>
          <a:xfrm>
            <a:off x="0" y="114300"/>
            <a:ext cx="12192000" cy="947373"/>
          </a:xfrm>
          <a:prstGeom prst="rect">
            <a:avLst/>
          </a:prstGeom>
          <a:solidFill>
            <a:srgbClr val="615CAA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72" t="24442" r="1861" b="73336"/>
          <a:stretch/>
        </p:blipFill>
        <p:spPr>
          <a:xfrm>
            <a:off x="0" y="0"/>
            <a:ext cx="12192000" cy="2286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72" t="25923" r="1861" b="73336"/>
          <a:stretch/>
        </p:blipFill>
        <p:spPr>
          <a:xfrm>
            <a:off x="0" y="6781800"/>
            <a:ext cx="12192000" cy="7620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F21C0451-83FA-4E52-B02A-D068584E779B}"/>
              </a:ext>
            </a:extLst>
          </p:cNvPr>
          <p:cNvSpPr txBox="1">
            <a:spLocks/>
          </p:cNvSpPr>
          <p:nvPr userDrawn="1"/>
        </p:nvSpPr>
        <p:spPr>
          <a:xfrm>
            <a:off x="139699" y="1442776"/>
            <a:ext cx="11882887" cy="5031764"/>
          </a:xfrm>
          <a:prstGeom prst="roundRect">
            <a:avLst>
              <a:gd name="adj" fmla="val 5556"/>
            </a:avLst>
          </a:prstGeom>
          <a:solidFill>
            <a:srgbClr val="F2F2F2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pt-BR" sz="6600" kern="1200" dirty="0">
                <a:solidFill>
                  <a:srgbClr val="843689"/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pt-BR" sz="5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id="{F4444806-4A8C-48C7-A8B3-445559269A0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4013" y="1444214"/>
            <a:ext cx="11878573" cy="5029200"/>
          </a:xfrm>
        </p:spPr>
        <p:txBody>
          <a:bodyPr numCol="2" anchor="ctr">
            <a:noAutofit/>
          </a:bodyPr>
          <a:lstStyle>
            <a:lvl1pPr marL="0" indent="0" algn="ctr">
              <a:buNone/>
              <a:defRPr sz="5400">
                <a:latin typeface="+mj-lt"/>
              </a:defRPr>
            </a:lvl1pPr>
            <a:lvl2pPr marL="457200" indent="0">
              <a:buNone/>
              <a:defRPr sz="6000"/>
            </a:lvl2pPr>
            <a:lvl3pPr marL="914400" indent="0">
              <a:buNone/>
              <a:defRPr sz="5400"/>
            </a:lvl3pPr>
            <a:lvl4pPr marL="1371600" indent="0">
              <a:buNone/>
              <a:defRPr sz="4800"/>
            </a:lvl4pPr>
            <a:lvl5pPr marL="1828800" indent="0">
              <a:buNone/>
              <a:defRPr sz="4800"/>
            </a:lvl5pPr>
          </a:lstStyle>
          <a:p>
            <a:pPr lvl="0"/>
            <a:r>
              <a:rPr lang="pt-BR" dirty="0"/>
              <a:t>Editar estilos de texto Mestre</a:t>
            </a:r>
          </a:p>
        </p:txBody>
      </p:sp>
    </p:spTree>
    <p:extLst>
      <p:ext uri="{BB962C8B-B14F-4D97-AF65-F5344CB8AC3E}">
        <p14:creationId xmlns:p14="http://schemas.microsoft.com/office/powerpoint/2010/main" val="101610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"/>
          <p:cNvSpPr>
            <a:spLocks noGrp="1"/>
          </p:cNvSpPr>
          <p:nvPr>
            <p:ph type="ctrTitle"/>
          </p:nvPr>
        </p:nvSpPr>
        <p:spPr>
          <a:xfrm>
            <a:off x="5410200" y="1407136"/>
            <a:ext cx="6556940" cy="5029200"/>
          </a:xfrm>
        </p:spPr>
        <p:txBody>
          <a:bodyPr anchor="ctr">
            <a:noAutofit/>
          </a:bodyPr>
          <a:lstStyle>
            <a:lvl1pPr algn="ctr">
              <a:defRPr lang="pt-BR" sz="8000" kern="1200" dirty="0">
                <a:solidFill>
                  <a:srgbClr val="843689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3949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333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9BDCBBF-AAE0-484E-9445-E8CEBDD43BF9}"/>
              </a:ext>
            </a:extLst>
          </p:cNvPr>
          <p:cNvSpPr/>
          <p:nvPr userDrawn="1"/>
        </p:nvSpPr>
        <p:spPr>
          <a:xfrm>
            <a:off x="0" y="114300"/>
            <a:ext cx="12192000" cy="947373"/>
          </a:xfrm>
          <a:prstGeom prst="rect">
            <a:avLst/>
          </a:prstGeom>
          <a:solidFill>
            <a:srgbClr val="615CAA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72" t="24442" r="1861" b="73336"/>
          <a:stretch/>
        </p:blipFill>
        <p:spPr>
          <a:xfrm>
            <a:off x="0" y="0"/>
            <a:ext cx="12192000" cy="2286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72" t="25923" r="1861" b="73336"/>
          <a:stretch/>
        </p:blipFill>
        <p:spPr>
          <a:xfrm>
            <a:off x="0" y="6781800"/>
            <a:ext cx="12192000" cy="76200"/>
          </a:xfrm>
          <a:prstGeom prst="rect">
            <a:avLst/>
          </a:prstGeom>
        </p:spPr>
      </p:pic>
      <p:sp>
        <p:nvSpPr>
          <p:cNvPr id="4" name="Espaço Reservado para Imagem 3"/>
          <p:cNvSpPr>
            <a:spLocks noGrp="1"/>
          </p:cNvSpPr>
          <p:nvPr>
            <p:ph type="pic" sz="quarter" idx="11"/>
          </p:nvPr>
        </p:nvSpPr>
        <p:spPr>
          <a:xfrm>
            <a:off x="152400" y="1407136"/>
            <a:ext cx="5105400" cy="5029200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1552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3949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333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9BDCBBF-AAE0-484E-9445-E8CEBDD43BF9}"/>
              </a:ext>
            </a:extLst>
          </p:cNvPr>
          <p:cNvSpPr/>
          <p:nvPr userDrawn="1"/>
        </p:nvSpPr>
        <p:spPr>
          <a:xfrm>
            <a:off x="0" y="114300"/>
            <a:ext cx="12192000" cy="947373"/>
          </a:xfrm>
          <a:prstGeom prst="rect">
            <a:avLst/>
          </a:prstGeom>
          <a:solidFill>
            <a:srgbClr val="615CAA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72" t="24442" r="1861" b="73336"/>
          <a:stretch/>
        </p:blipFill>
        <p:spPr>
          <a:xfrm>
            <a:off x="0" y="0"/>
            <a:ext cx="12192000" cy="2286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72" t="25923" r="1861" b="73336"/>
          <a:stretch/>
        </p:blipFill>
        <p:spPr>
          <a:xfrm>
            <a:off x="0" y="6781800"/>
            <a:ext cx="12192000" cy="7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86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4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708" r:id="rId2"/>
    <p:sldLayoutId id="2147483675" r:id="rId3"/>
    <p:sldLayoutId id="2147483714" r:id="rId4"/>
    <p:sldLayoutId id="2147483713" r:id="rId5"/>
    <p:sldLayoutId id="2147483701" r:id="rId6"/>
    <p:sldLayoutId id="2147483698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m-go.com/big-picture-do-modelo-hibrido" TargetMode="External"/><Relationship Id="rId2" Type="http://schemas.openxmlformats.org/officeDocument/2006/relationships/hyperlink" Target="https://www.pim-go.com/big-picture-do-modelo-agi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hyperlink" Target="http://www.facebook.com/igorpsc" TargetMode="External"/><Relationship Id="rId4" Type="http://schemas.openxmlformats.org/officeDocument/2006/relationships/hyperlink" Target="https://www.instagram.com/igor.lagreca" TargetMode="External"/><Relationship Id="rId9" Type="http://schemas.openxmlformats.org/officeDocument/2006/relationships/hyperlink" Target="https://www.linkedin.com/in/igorpscabral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4294967295"/>
          </p:nvPr>
        </p:nvSpPr>
        <p:spPr>
          <a:xfrm>
            <a:off x="5135893" y="2393204"/>
            <a:ext cx="7056107" cy="1440161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4294967295"/>
          </p:nvPr>
        </p:nvSpPr>
        <p:spPr>
          <a:xfrm>
            <a:off x="5135696" y="3929373"/>
            <a:ext cx="7056107" cy="651755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8" r="13435"/>
          <a:stretch/>
        </p:blipFill>
        <p:spPr>
          <a:xfrm>
            <a:off x="-197" y="0"/>
            <a:ext cx="12192000" cy="6858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" y="6132419"/>
            <a:ext cx="1612900" cy="511407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52400" y="1948071"/>
            <a:ext cx="652165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>
                <a:solidFill>
                  <a:schemeClr val="bg1"/>
                </a:solidFill>
              </a:rPr>
              <a:t>Preparatório</a:t>
            </a:r>
            <a:r>
              <a:rPr lang="en-US" sz="6600" dirty="0">
                <a:solidFill>
                  <a:schemeClr val="bg1"/>
                </a:solidFill>
              </a:rPr>
              <a:t> para</a:t>
            </a:r>
          </a:p>
          <a:p>
            <a:r>
              <a:rPr lang="en-US" sz="6600" dirty="0">
                <a:solidFill>
                  <a:schemeClr val="bg1"/>
                </a:solidFill>
              </a:rPr>
              <a:t>Certificação PGAP</a:t>
            </a:r>
            <a:endParaRPr lang="pt-BR" sz="6600" dirty="0">
              <a:solidFill>
                <a:schemeClr val="bg1"/>
              </a:solidFill>
            </a:endParaRPr>
          </a:p>
        </p:txBody>
      </p:sp>
      <p:cxnSp>
        <p:nvCxnSpPr>
          <p:cNvPr id="9" name="Conector reto 8"/>
          <p:cNvCxnSpPr/>
          <p:nvPr/>
        </p:nvCxnSpPr>
        <p:spPr>
          <a:xfrm>
            <a:off x="3664157" y="4226278"/>
            <a:ext cx="6019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6095803" y="4241227"/>
            <a:ext cx="365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600" dirty="0">
                <a:solidFill>
                  <a:srgbClr val="FFC000"/>
                </a:solidFill>
              </a:rPr>
              <a:t>Nome do </a:t>
            </a:r>
            <a:r>
              <a:rPr lang="pt-BR" sz="3600" dirty="0">
                <a:solidFill>
                  <a:srgbClr val="FFC000"/>
                </a:solidFill>
              </a:rPr>
              <a:t>instrutor</a:t>
            </a:r>
          </a:p>
        </p:txBody>
      </p:sp>
      <p:grpSp>
        <p:nvGrpSpPr>
          <p:cNvPr id="18" name="Agrupar 17"/>
          <p:cNvGrpSpPr/>
          <p:nvPr/>
        </p:nvGrpSpPr>
        <p:grpSpPr>
          <a:xfrm>
            <a:off x="2095697" y="6132420"/>
            <a:ext cx="2100721" cy="535236"/>
            <a:chOff x="2547479" y="6019800"/>
            <a:chExt cx="2220242" cy="565688"/>
          </a:xfrm>
        </p:grpSpPr>
        <p:cxnSp>
          <p:nvCxnSpPr>
            <p:cNvPr id="15" name="Conector reto 14"/>
            <p:cNvCxnSpPr/>
            <p:nvPr/>
          </p:nvCxnSpPr>
          <p:spPr>
            <a:xfrm>
              <a:off x="2757600" y="6019800"/>
              <a:ext cx="18000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tângulo 15"/>
            <p:cNvSpPr/>
            <p:nvPr/>
          </p:nvSpPr>
          <p:spPr>
            <a:xfrm>
              <a:off x="2547479" y="6032500"/>
              <a:ext cx="2220242" cy="552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</a:rPr>
                <a:t>LOGO DO PARCEIRO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</a:rPr>
                <a:t> AQUI</a:t>
              </a:r>
              <a:endParaRPr lang="pt-BR" sz="1400" dirty="0">
                <a:solidFill>
                  <a:schemeClr val="bg1"/>
                </a:solidFill>
              </a:endParaRPr>
            </a:p>
          </p:txBody>
        </p:sp>
        <p:cxnSp>
          <p:nvCxnSpPr>
            <p:cNvPr id="17" name="Conector reto 16"/>
            <p:cNvCxnSpPr/>
            <p:nvPr/>
          </p:nvCxnSpPr>
          <p:spPr>
            <a:xfrm>
              <a:off x="2757600" y="6579361"/>
              <a:ext cx="18000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4538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7666ED-200D-43E1-B068-5580027E8E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err="1"/>
              <a:t>Valores</a:t>
            </a:r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A075209-0064-435D-A2C4-44720028CBA0}"/>
              </a:ext>
            </a:extLst>
          </p:cNvPr>
          <p:cNvSpPr/>
          <p:nvPr/>
        </p:nvSpPr>
        <p:spPr>
          <a:xfrm>
            <a:off x="0" y="1052034"/>
            <a:ext cx="12192000" cy="1432800"/>
          </a:xfrm>
          <a:prstGeom prst="rect">
            <a:avLst/>
          </a:prstGeom>
          <a:solidFill>
            <a:srgbClr val="57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Simplicidade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03E97A1E-1739-418F-901E-ADDD90891176}"/>
              </a:ext>
            </a:extLst>
          </p:cNvPr>
          <p:cNvSpPr/>
          <p:nvPr/>
        </p:nvSpPr>
        <p:spPr>
          <a:xfrm>
            <a:off x="6353016" y="2682498"/>
            <a:ext cx="5486400" cy="390705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i="0">
                <a:solidFill>
                  <a:srgbClr val="4A4A4A"/>
                </a:solidFill>
                <a:effectLst/>
              </a:rPr>
              <a:t>Encorajamos</a:t>
            </a:r>
            <a:r>
              <a:rPr lang="pt-BR" sz="2800" b="0" i="0">
                <a:solidFill>
                  <a:srgbClr val="4A4A4A"/>
                </a:solidFill>
                <a:effectLst/>
              </a:rPr>
              <a:t> que eventuais </a:t>
            </a:r>
            <a:r>
              <a:rPr lang="pt-BR" sz="2800" b="1" i="0">
                <a:solidFill>
                  <a:srgbClr val="4A4A4A"/>
                </a:solidFill>
                <a:effectLst/>
              </a:rPr>
              <a:t>particularidades</a:t>
            </a:r>
            <a:r>
              <a:rPr lang="pt-BR" sz="2800" b="0" i="0">
                <a:solidFill>
                  <a:srgbClr val="4A4A4A"/>
                </a:solidFill>
                <a:effectLst/>
              </a:rPr>
              <a:t> de cada organização sejam </a:t>
            </a:r>
            <a:r>
              <a:rPr lang="pt-BR" sz="2800" b="1" i="0">
                <a:solidFill>
                  <a:srgbClr val="4A4A4A"/>
                </a:solidFill>
                <a:effectLst/>
              </a:rPr>
              <a:t>incorporadas conforme necessidade</a:t>
            </a:r>
            <a:r>
              <a:rPr lang="pt-BR" sz="2800" b="0" i="0">
                <a:solidFill>
                  <a:srgbClr val="4A4A4A"/>
                </a:solidFill>
                <a:effectLst/>
              </a:rPr>
              <a:t>.</a:t>
            </a:r>
            <a:endParaRPr lang="pt-BR" sz="2800"/>
          </a:p>
          <a:p>
            <a:pPr algn="ctr"/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805C4419-119B-4342-864F-62D99226032E}"/>
              </a:ext>
            </a:extLst>
          </p:cNvPr>
          <p:cNvSpPr/>
          <p:nvPr/>
        </p:nvSpPr>
        <p:spPr>
          <a:xfrm>
            <a:off x="333216" y="2682498"/>
            <a:ext cx="5486400" cy="390705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0" i="0">
                <a:solidFill>
                  <a:srgbClr val="4A4A4A"/>
                </a:solidFill>
                <a:effectLst/>
              </a:rPr>
              <a:t>O PIM-Go</a:t>
            </a:r>
            <a:r>
              <a:rPr lang="pt-BR" sz="2800" b="0" i="0" baseline="30000">
                <a:solidFill>
                  <a:srgbClr val="4A4A4A"/>
                </a:solidFill>
                <a:effectLst/>
              </a:rPr>
              <a:t>®</a:t>
            </a:r>
            <a:r>
              <a:rPr lang="pt-BR" sz="2800" b="0" i="0">
                <a:solidFill>
                  <a:srgbClr val="4A4A4A"/>
                </a:solidFill>
                <a:effectLst/>
              </a:rPr>
              <a:t> busca ser simples ao filtrar </a:t>
            </a:r>
            <a:r>
              <a:rPr lang="pt-BR" sz="2800" b="1" i="0">
                <a:solidFill>
                  <a:srgbClr val="4A4A4A"/>
                </a:solidFill>
                <a:effectLst/>
              </a:rPr>
              <a:t>apenas o que é essencial</a:t>
            </a:r>
            <a:r>
              <a:rPr lang="pt-BR" sz="2800" b="0" i="0">
                <a:solidFill>
                  <a:srgbClr val="4A4A4A"/>
                </a:solidFill>
                <a:effectLst/>
              </a:rPr>
              <a:t> para o desenvolvimento de um </a:t>
            </a:r>
            <a:r>
              <a:rPr lang="pt-BR" sz="2800" b="1" i="0">
                <a:solidFill>
                  <a:srgbClr val="4A4A4A"/>
                </a:solidFill>
                <a:effectLst/>
              </a:rPr>
              <a:t>produto excepcional</a:t>
            </a:r>
            <a:r>
              <a:rPr lang="pt-BR" sz="2800" b="0" i="0">
                <a:solidFill>
                  <a:srgbClr val="4A4A4A"/>
                </a:solidFill>
                <a:effectLst/>
              </a:rPr>
              <a:t>. </a:t>
            </a:r>
          </a:p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9681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7666ED-200D-43E1-B068-5580027E8E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err="1"/>
              <a:t>Valores</a:t>
            </a:r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39BC883-256E-4D3A-8BC5-51E8443FFE19}"/>
              </a:ext>
            </a:extLst>
          </p:cNvPr>
          <p:cNvSpPr txBox="1"/>
          <p:nvPr/>
        </p:nvSpPr>
        <p:spPr>
          <a:xfrm>
            <a:off x="457200" y="2895600"/>
            <a:ext cx="11277600" cy="3416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pt-BR" sz="5400" b="1"/>
              <a:t>“Acreditamos</a:t>
            </a:r>
            <a:r>
              <a:rPr lang="pt-BR" sz="5400"/>
              <a:t> que falhar é parte inerente ao processo de aprendizado, mas que ele deve ser </a:t>
            </a:r>
            <a:r>
              <a:rPr lang="pt-BR" sz="5400" b="1"/>
              <a:t>antecipado, o máximo possível”</a:t>
            </a:r>
            <a:r>
              <a:rPr lang="pt-BR" sz="5400"/>
              <a:t>.</a:t>
            </a:r>
            <a:endParaRPr lang="pt-BR" sz="5400" b="0" i="0">
              <a:solidFill>
                <a:srgbClr val="4A4A4A"/>
              </a:solidFill>
              <a:effectLst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F5440B9-CE75-4FE4-AB63-9729A40D0A98}"/>
              </a:ext>
            </a:extLst>
          </p:cNvPr>
          <p:cNvSpPr/>
          <p:nvPr/>
        </p:nvSpPr>
        <p:spPr>
          <a:xfrm>
            <a:off x="0" y="1052034"/>
            <a:ext cx="12192000" cy="1432800"/>
          </a:xfrm>
          <a:prstGeom prst="rect">
            <a:avLst/>
          </a:prstGeom>
          <a:solidFill>
            <a:srgbClr val="567E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 Fast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9168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7666ED-200D-43E1-B068-5580027E8E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err="1"/>
              <a:t>Valores</a:t>
            </a:r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A075209-0064-435D-A2C4-44720028CBA0}"/>
              </a:ext>
            </a:extLst>
          </p:cNvPr>
          <p:cNvSpPr/>
          <p:nvPr/>
        </p:nvSpPr>
        <p:spPr>
          <a:xfrm>
            <a:off x="0" y="1052034"/>
            <a:ext cx="12192000" cy="1432800"/>
          </a:xfrm>
          <a:prstGeom prst="rect">
            <a:avLst/>
          </a:prstGeom>
          <a:solidFill>
            <a:srgbClr val="567E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 Fast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805C4419-119B-4342-864F-62D99226032E}"/>
              </a:ext>
            </a:extLst>
          </p:cNvPr>
          <p:cNvSpPr/>
          <p:nvPr/>
        </p:nvSpPr>
        <p:spPr>
          <a:xfrm>
            <a:off x="333216" y="2682498"/>
            <a:ext cx="11553984" cy="390705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>
                <a:solidFill>
                  <a:srgbClr val="4A4A4A"/>
                </a:solidFill>
              </a:rPr>
              <a:t>O PIM-Go® prevê explicitamente uma etapa de </a:t>
            </a:r>
            <a:r>
              <a:rPr lang="pt-BR" sz="3600" b="1">
                <a:solidFill>
                  <a:srgbClr val="4A4A4A"/>
                </a:solidFill>
              </a:rPr>
              <a:t>concepção e amadurecimento</a:t>
            </a:r>
            <a:r>
              <a:rPr lang="pt-BR" sz="3600">
                <a:solidFill>
                  <a:srgbClr val="4A4A4A"/>
                </a:solidFill>
              </a:rPr>
              <a:t>, que utiliza técnicas modernas de ideação, design e validação junto a usuários para validação de hipóteses.</a:t>
            </a:r>
            <a:endParaRPr lang="pt-BR" sz="2400"/>
          </a:p>
        </p:txBody>
      </p:sp>
    </p:spTree>
    <p:extLst>
      <p:ext uri="{BB962C8B-B14F-4D97-AF65-F5344CB8AC3E}">
        <p14:creationId xmlns:p14="http://schemas.microsoft.com/office/powerpoint/2010/main" val="2463825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7666ED-200D-43E1-B068-5580027E8E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err="1"/>
              <a:t>Valores</a:t>
            </a:r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39BC883-256E-4D3A-8BC5-51E8443FFE19}"/>
              </a:ext>
            </a:extLst>
          </p:cNvPr>
          <p:cNvSpPr txBox="1"/>
          <p:nvPr/>
        </p:nvSpPr>
        <p:spPr>
          <a:xfrm>
            <a:off x="457200" y="2895600"/>
            <a:ext cx="11277600" cy="3416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pt-BR" sz="5400" b="1" i="0">
                <a:solidFill>
                  <a:srgbClr val="4A4A4A"/>
                </a:solidFill>
                <a:effectLst/>
              </a:rPr>
              <a:t>“Acreditamos</a:t>
            </a:r>
            <a:r>
              <a:rPr lang="pt-BR" sz="5400" b="0" i="0">
                <a:solidFill>
                  <a:srgbClr val="4A4A4A"/>
                </a:solidFill>
                <a:effectLst/>
              </a:rPr>
              <a:t> que produtos têm características e contextos de mercado distintos e que por isso devem possuir</a:t>
            </a:r>
            <a:r>
              <a:rPr lang="pt-BR" sz="5400" b="1" i="0">
                <a:solidFill>
                  <a:srgbClr val="4A4A4A"/>
                </a:solidFill>
                <a:effectLst/>
              </a:rPr>
              <a:t> abordagens distintas”</a:t>
            </a:r>
            <a:r>
              <a:rPr lang="pt-BR" sz="5400" b="0" i="0">
                <a:solidFill>
                  <a:srgbClr val="4A4A4A"/>
                </a:solidFill>
                <a:effectLst/>
              </a:rPr>
              <a:t>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F5440B9-CE75-4FE4-AB63-9729A40D0A98}"/>
              </a:ext>
            </a:extLst>
          </p:cNvPr>
          <p:cNvSpPr/>
          <p:nvPr/>
        </p:nvSpPr>
        <p:spPr>
          <a:xfrm>
            <a:off x="0" y="1052034"/>
            <a:ext cx="12192000" cy="1432800"/>
          </a:xfrm>
          <a:prstGeom prst="rect">
            <a:avLst/>
          </a:prstGeom>
          <a:solidFill>
            <a:srgbClr val="F79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Abrangência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3249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7666ED-200D-43E1-B068-5580027E8E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err="1"/>
              <a:t>Valores</a:t>
            </a:r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805C4419-119B-4342-864F-62D99226032E}"/>
              </a:ext>
            </a:extLst>
          </p:cNvPr>
          <p:cNvSpPr/>
          <p:nvPr/>
        </p:nvSpPr>
        <p:spPr>
          <a:xfrm>
            <a:off x="333216" y="2682498"/>
            <a:ext cx="6448584" cy="390705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0" i="0" dirty="0">
                <a:solidFill>
                  <a:srgbClr val="4A4A4A"/>
                </a:solidFill>
                <a:effectLst/>
                <a:latin typeface="Quattrocento Sans"/>
              </a:rPr>
              <a:t>O PIM-Go</a:t>
            </a:r>
            <a:r>
              <a:rPr lang="pt-BR" sz="3600" b="0" i="0" baseline="30000" dirty="0">
                <a:solidFill>
                  <a:srgbClr val="4A4A4A"/>
                </a:solidFill>
                <a:effectLst/>
                <a:latin typeface="Quattrocento Sans"/>
              </a:rPr>
              <a:t>®</a:t>
            </a:r>
            <a:r>
              <a:rPr lang="pt-BR" sz="3600" b="0" i="0" dirty="0">
                <a:solidFill>
                  <a:srgbClr val="4A4A4A"/>
                </a:solidFill>
                <a:effectLst/>
                <a:latin typeface="Quattrocento Sans"/>
              </a:rPr>
              <a:t> contempla </a:t>
            </a:r>
            <a:r>
              <a:rPr lang="pt-BR" sz="3600" b="1" i="0" dirty="0">
                <a:solidFill>
                  <a:srgbClr val="4A4A4A"/>
                </a:solidFill>
                <a:effectLst/>
                <a:latin typeface="Quattrocento Sans"/>
              </a:rPr>
              <a:t>dois modelos</a:t>
            </a:r>
            <a:r>
              <a:rPr lang="pt-BR" sz="3600" b="0" i="0" dirty="0">
                <a:solidFill>
                  <a:srgbClr val="4A4A4A"/>
                </a:solidFill>
                <a:effectLst/>
                <a:latin typeface="Quattrocento Sans"/>
              </a:rPr>
              <a:t>: um para ambientes com </a:t>
            </a:r>
            <a:r>
              <a:rPr lang="pt-BR" sz="3600" b="1" i="0" dirty="0">
                <a:solidFill>
                  <a:srgbClr val="4A4A4A"/>
                </a:solidFill>
                <a:effectLst/>
                <a:latin typeface="Quattrocento Sans"/>
              </a:rPr>
              <a:t>maior grau </a:t>
            </a:r>
            <a:r>
              <a:rPr lang="pt-BR" sz="3600" b="0" i="0" dirty="0">
                <a:solidFill>
                  <a:srgbClr val="4A4A4A"/>
                </a:solidFill>
                <a:effectLst/>
                <a:latin typeface="Quattrocento Sans"/>
              </a:rPr>
              <a:t>de mudanças </a:t>
            </a:r>
            <a:r>
              <a:rPr lang="pt-BR" sz="3600" b="1" i="0" dirty="0">
                <a:solidFill>
                  <a:srgbClr val="4A4A4A"/>
                </a:solidFill>
                <a:effectLst/>
                <a:latin typeface="Quattrocento Sans"/>
              </a:rPr>
              <a:t>(</a:t>
            </a:r>
            <a:r>
              <a:rPr lang="pt-BR" sz="3600" b="1" i="0" u="none" strike="noStrike" dirty="0">
                <a:solidFill>
                  <a:srgbClr val="009BC7"/>
                </a:solidFill>
                <a:effectLst/>
                <a:latin typeface="Quattrocento Sans"/>
                <a:hlinkClick r:id="rId2"/>
              </a:rPr>
              <a:t>PIM-Go Ágil</a:t>
            </a:r>
            <a:r>
              <a:rPr lang="pt-BR" sz="3600" b="1" i="0" dirty="0">
                <a:solidFill>
                  <a:srgbClr val="4A4A4A"/>
                </a:solidFill>
                <a:effectLst/>
                <a:latin typeface="Quattrocento Sans"/>
              </a:rPr>
              <a:t>)</a:t>
            </a:r>
            <a:r>
              <a:rPr lang="pt-BR" sz="3600" b="0" i="0" dirty="0">
                <a:solidFill>
                  <a:srgbClr val="4A4A4A"/>
                </a:solidFill>
                <a:effectLst/>
                <a:latin typeface="Quattrocento Sans"/>
              </a:rPr>
              <a:t> e outro para ambientes </a:t>
            </a:r>
            <a:r>
              <a:rPr lang="pt-BR" sz="3600" i="0" dirty="0">
                <a:solidFill>
                  <a:srgbClr val="4A4A4A"/>
                </a:solidFill>
                <a:effectLst/>
                <a:latin typeface="Quattrocento Sans"/>
              </a:rPr>
              <a:t>com </a:t>
            </a:r>
            <a:r>
              <a:rPr lang="pt-BR" sz="3600" b="1" i="0" dirty="0">
                <a:solidFill>
                  <a:srgbClr val="4A4A4A"/>
                </a:solidFill>
                <a:effectLst/>
                <a:latin typeface="Quattrocento Sans"/>
              </a:rPr>
              <a:t>menor grau </a:t>
            </a:r>
            <a:r>
              <a:rPr lang="pt-BR" sz="3600" i="0" dirty="0">
                <a:solidFill>
                  <a:srgbClr val="4A4A4A"/>
                </a:solidFill>
                <a:effectLst/>
                <a:latin typeface="Quattrocento Sans"/>
              </a:rPr>
              <a:t>de mudança </a:t>
            </a:r>
            <a:r>
              <a:rPr lang="pt-BR" sz="3600" b="1" i="0" dirty="0">
                <a:solidFill>
                  <a:srgbClr val="4A4A4A"/>
                </a:solidFill>
                <a:effectLst/>
                <a:latin typeface="Quattrocento Sans"/>
              </a:rPr>
              <a:t>(</a:t>
            </a:r>
            <a:r>
              <a:rPr lang="pt-BR" sz="3600" b="1" i="0" u="none" strike="noStrike" dirty="0">
                <a:solidFill>
                  <a:srgbClr val="009BC7"/>
                </a:solidFill>
                <a:effectLst/>
                <a:latin typeface="Quattrocento Sans"/>
                <a:hlinkClick r:id="rId3"/>
              </a:rPr>
              <a:t>PIM-Go Híbrido</a:t>
            </a:r>
            <a:r>
              <a:rPr lang="pt-BR" sz="3600" b="1" i="0" dirty="0">
                <a:solidFill>
                  <a:srgbClr val="4A4A4A"/>
                </a:solidFill>
                <a:effectLst/>
                <a:latin typeface="Quattrocento Sans"/>
              </a:rPr>
              <a:t>)</a:t>
            </a:r>
            <a:r>
              <a:rPr lang="pt-BR" sz="3600" b="0" i="0" dirty="0">
                <a:solidFill>
                  <a:srgbClr val="4A4A4A"/>
                </a:solidFill>
                <a:effectLst/>
                <a:latin typeface="Quattrocento Sans"/>
              </a:rPr>
              <a:t>.</a:t>
            </a:r>
            <a:endParaRPr lang="pt-BR" sz="24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38C8FCA-7C61-4D60-8C5E-18CCFEB07524}"/>
              </a:ext>
            </a:extLst>
          </p:cNvPr>
          <p:cNvSpPr/>
          <p:nvPr/>
        </p:nvSpPr>
        <p:spPr>
          <a:xfrm>
            <a:off x="0" y="1052034"/>
            <a:ext cx="12192000" cy="1432800"/>
          </a:xfrm>
          <a:prstGeom prst="rect">
            <a:avLst/>
          </a:prstGeom>
          <a:solidFill>
            <a:srgbClr val="F79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Abrangência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Imagem 7" descr="Tela de celular&#10;&#10;Descrição gerada automaticamente com confiança baixa">
            <a:extLst>
              <a:ext uri="{FF2B5EF4-FFF2-40B4-BE49-F238E27FC236}">
                <a16:creationId xmlns:a16="http://schemas.microsoft.com/office/drawing/2014/main" id="{57F8B0B8-6D42-4141-BC71-DC03A8085F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771" y="2730092"/>
            <a:ext cx="2365200" cy="33560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Imagem 9" descr="Tela de celular com texto preto sobre fundo branco&#10;&#10;Descrição gerada automaticamente com confiança média">
            <a:extLst>
              <a:ext uri="{FF2B5EF4-FFF2-40B4-BE49-F238E27FC236}">
                <a16:creationId xmlns:a16="http://schemas.microsoft.com/office/drawing/2014/main" id="{FD003B14-E6E0-464D-A582-375C49D28E2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200" y="3252919"/>
            <a:ext cx="2365200" cy="33560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1106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C39BC883-256E-4D3A-8BC5-51E8443FFE19}"/>
              </a:ext>
            </a:extLst>
          </p:cNvPr>
          <p:cNvSpPr txBox="1"/>
          <p:nvPr/>
        </p:nvSpPr>
        <p:spPr>
          <a:xfrm>
            <a:off x="457200" y="2895600"/>
            <a:ext cx="11277600" cy="3416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pt-BR" sz="5400" b="1" i="0">
                <a:solidFill>
                  <a:srgbClr val="4A4A4A"/>
                </a:solidFill>
                <a:effectLst/>
                <a:latin typeface="Quattrocento Sans"/>
              </a:rPr>
              <a:t>“Acreditamos</a:t>
            </a:r>
            <a:r>
              <a:rPr lang="pt-BR" sz="5400" b="0" i="0">
                <a:solidFill>
                  <a:srgbClr val="4A4A4A"/>
                </a:solidFill>
                <a:effectLst/>
                <a:latin typeface="Quattrocento Sans"/>
              </a:rPr>
              <a:t> que modelos teóricos devem estar associados a orientações e artefatos que </a:t>
            </a:r>
            <a:r>
              <a:rPr lang="pt-BR" sz="5400" b="1" i="0">
                <a:solidFill>
                  <a:srgbClr val="4A4A4A"/>
                </a:solidFill>
                <a:effectLst/>
                <a:latin typeface="Quattrocento Sans"/>
              </a:rPr>
              <a:t>facilitem sua rápida adoção na prática”</a:t>
            </a:r>
            <a:r>
              <a:rPr lang="pt-BR" sz="5400" b="0" i="0">
                <a:solidFill>
                  <a:srgbClr val="4A4A4A"/>
                </a:solidFill>
                <a:effectLst/>
                <a:latin typeface="Quattrocento Sans"/>
              </a:rPr>
              <a:t>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F5440B9-CE75-4FE4-AB63-9729A40D0A98}"/>
              </a:ext>
            </a:extLst>
          </p:cNvPr>
          <p:cNvSpPr/>
          <p:nvPr/>
        </p:nvSpPr>
        <p:spPr>
          <a:xfrm>
            <a:off x="0" y="1052034"/>
            <a:ext cx="12192000" cy="1432800"/>
          </a:xfrm>
          <a:prstGeom prst="rect">
            <a:avLst/>
          </a:prstGeom>
          <a:solidFill>
            <a:srgbClr val="9897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Facilidade</a:t>
            </a:r>
            <a:r>
              <a:rPr lang="en-US"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72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Uso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2694DDC-F393-42A4-89C2-6A5A043E9F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err="1"/>
              <a:t>Valores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4637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7666ED-200D-43E1-B068-5580027E8E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err="1"/>
              <a:t>Valores</a:t>
            </a:r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805C4419-119B-4342-864F-62D99226032E}"/>
              </a:ext>
            </a:extLst>
          </p:cNvPr>
          <p:cNvSpPr/>
          <p:nvPr/>
        </p:nvSpPr>
        <p:spPr>
          <a:xfrm>
            <a:off x="333216" y="2682498"/>
            <a:ext cx="11553984" cy="390705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0" i="0">
                <a:solidFill>
                  <a:srgbClr val="4A4A4A"/>
                </a:solidFill>
                <a:effectLst/>
                <a:latin typeface="Quattrocento Sans"/>
              </a:rPr>
              <a:t>O PIM-Go</a:t>
            </a:r>
            <a:r>
              <a:rPr lang="pt-BR" sz="3600" b="0" i="0" baseline="30000">
                <a:solidFill>
                  <a:srgbClr val="4A4A4A"/>
                </a:solidFill>
                <a:effectLst/>
                <a:latin typeface="Quattrocento Sans"/>
              </a:rPr>
              <a:t>®</a:t>
            </a:r>
            <a:r>
              <a:rPr lang="pt-BR" sz="3600" b="0" i="0">
                <a:solidFill>
                  <a:srgbClr val="4A4A4A"/>
                </a:solidFill>
                <a:effectLst/>
                <a:latin typeface="Quattrocento Sans"/>
              </a:rPr>
              <a:t> contém </a:t>
            </a:r>
            <a:r>
              <a:rPr lang="pt-BR" sz="3600" b="1" i="1" err="1">
                <a:solidFill>
                  <a:srgbClr val="4A4A4A"/>
                </a:solidFill>
                <a:effectLst/>
                <a:latin typeface="Quattrocento Sans"/>
              </a:rPr>
              <a:t>templates</a:t>
            </a:r>
            <a:r>
              <a:rPr lang="pt-BR" sz="3600" b="1" i="0">
                <a:solidFill>
                  <a:srgbClr val="4A4A4A"/>
                </a:solidFill>
                <a:effectLst/>
                <a:latin typeface="Quattrocento Sans"/>
              </a:rPr>
              <a:t> integrados ao modelo</a:t>
            </a:r>
            <a:r>
              <a:rPr lang="pt-BR" sz="3600" b="0" i="0">
                <a:solidFill>
                  <a:srgbClr val="4A4A4A"/>
                </a:solidFill>
                <a:effectLst/>
                <a:latin typeface="Quattrocento Sans"/>
              </a:rPr>
              <a:t> para facilitar o </a:t>
            </a:r>
            <a:r>
              <a:rPr lang="pt-BR" sz="3600" b="1" i="0">
                <a:solidFill>
                  <a:srgbClr val="4A4A4A"/>
                </a:solidFill>
                <a:effectLst/>
                <a:latin typeface="Quattrocento Sans"/>
              </a:rPr>
              <a:t>uso em organizações.</a:t>
            </a:r>
            <a:endParaRPr lang="pt-BR" sz="240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0794E52-0BED-4B26-A19C-A5EA7F1E4959}"/>
              </a:ext>
            </a:extLst>
          </p:cNvPr>
          <p:cNvSpPr/>
          <p:nvPr/>
        </p:nvSpPr>
        <p:spPr>
          <a:xfrm>
            <a:off x="0" y="1052034"/>
            <a:ext cx="12192000" cy="1432800"/>
          </a:xfrm>
          <a:prstGeom prst="rect">
            <a:avLst/>
          </a:prstGeom>
          <a:solidFill>
            <a:srgbClr val="9897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Facilidade</a:t>
            </a:r>
            <a:r>
              <a:rPr lang="en-US"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72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Uso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4022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7C0031D-1C23-4883-ADC2-D8C6A35DA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Esta é uma amostra. A versão full contém os demais slides deste tópico.</a:t>
            </a:r>
          </a:p>
        </p:txBody>
      </p:sp>
    </p:spTree>
    <p:extLst>
      <p:ext uri="{BB962C8B-B14F-4D97-AF65-F5344CB8AC3E}">
        <p14:creationId xmlns:p14="http://schemas.microsoft.com/office/powerpoint/2010/main" val="4222465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2827FDF-D6F7-41CE-83FB-DD4CC171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Princípios e Valores</a:t>
            </a:r>
          </a:p>
        </p:txBody>
      </p:sp>
    </p:spTree>
    <p:extLst>
      <p:ext uri="{BB962C8B-B14F-4D97-AF65-F5344CB8AC3E}">
        <p14:creationId xmlns:p14="http://schemas.microsoft.com/office/powerpoint/2010/main" val="930803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7C0031D-1C23-4883-ADC2-D8C6A35DA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Esta é uma amostra. A versão full contém os slides deste tópico.</a:t>
            </a:r>
          </a:p>
        </p:txBody>
      </p:sp>
    </p:spTree>
    <p:extLst>
      <p:ext uri="{BB962C8B-B14F-4D97-AF65-F5344CB8AC3E}">
        <p14:creationId xmlns:p14="http://schemas.microsoft.com/office/powerpoint/2010/main" val="251110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A6F80-EE2D-4BFF-BB7E-1D9CDE9507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Sobre</a:t>
            </a:r>
            <a:r>
              <a:rPr lang="en-US" dirty="0"/>
              <a:t> o </a:t>
            </a:r>
            <a:r>
              <a:rPr lang="pt-BR" dirty="0"/>
              <a:t>Instrutor</a:t>
            </a:r>
          </a:p>
        </p:txBody>
      </p:sp>
    </p:spTree>
    <p:extLst>
      <p:ext uri="{BB962C8B-B14F-4D97-AF65-F5344CB8AC3E}">
        <p14:creationId xmlns:p14="http://schemas.microsoft.com/office/powerpoint/2010/main" val="4106834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2827FDF-D6F7-41CE-83FB-DD4CC171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/>
              <a:t>Aspectos Culturais, Organizacionais e Ferramentais</a:t>
            </a:r>
            <a:br>
              <a:rPr lang="pt-BR"/>
            </a:b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24988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7C0031D-1C23-4883-ADC2-D8C6A35DA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Esta é uma amostra. A versão full contém os slides deste tópico.</a:t>
            </a:r>
          </a:p>
        </p:txBody>
      </p:sp>
    </p:spTree>
    <p:extLst>
      <p:ext uri="{BB962C8B-B14F-4D97-AF65-F5344CB8AC3E}">
        <p14:creationId xmlns:p14="http://schemas.microsoft.com/office/powerpoint/2010/main" val="13049157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2827FDF-D6F7-41CE-83FB-DD4CC171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Atores</a:t>
            </a:r>
          </a:p>
        </p:txBody>
      </p:sp>
    </p:spTree>
    <p:extLst>
      <p:ext uri="{BB962C8B-B14F-4D97-AF65-F5344CB8AC3E}">
        <p14:creationId xmlns:p14="http://schemas.microsoft.com/office/powerpoint/2010/main" val="20513191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7C0031D-1C23-4883-ADC2-D8C6A35DA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Esta é uma amostra. A versão full contém os slides deste tópico.</a:t>
            </a:r>
          </a:p>
        </p:txBody>
      </p:sp>
    </p:spTree>
    <p:extLst>
      <p:ext uri="{BB962C8B-B14F-4D97-AF65-F5344CB8AC3E}">
        <p14:creationId xmlns:p14="http://schemas.microsoft.com/office/powerpoint/2010/main" val="2758757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2827FDF-D6F7-41CE-83FB-DD4CC171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/>
              <a:t>Concepção</a:t>
            </a:r>
          </a:p>
        </p:txBody>
      </p:sp>
    </p:spTree>
    <p:extLst>
      <p:ext uri="{BB962C8B-B14F-4D97-AF65-F5344CB8AC3E}">
        <p14:creationId xmlns:p14="http://schemas.microsoft.com/office/powerpoint/2010/main" val="22365770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7C0031D-1C23-4883-ADC2-D8C6A35DA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Esta é uma amostra. A versão full contém os slides deste tópico.</a:t>
            </a:r>
          </a:p>
        </p:txBody>
      </p:sp>
    </p:spTree>
    <p:extLst>
      <p:ext uri="{BB962C8B-B14F-4D97-AF65-F5344CB8AC3E}">
        <p14:creationId xmlns:p14="http://schemas.microsoft.com/office/powerpoint/2010/main" val="5704256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2827FDF-D6F7-41CE-83FB-DD4CC171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/>
              <a:t>Amadurecimento</a:t>
            </a:r>
          </a:p>
        </p:txBody>
      </p:sp>
    </p:spTree>
    <p:extLst>
      <p:ext uri="{BB962C8B-B14F-4D97-AF65-F5344CB8AC3E}">
        <p14:creationId xmlns:p14="http://schemas.microsoft.com/office/powerpoint/2010/main" val="11594184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7C0031D-1C23-4883-ADC2-D8C6A35DA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Esta é uma amostra. A versão full contém os slides deste tópico.</a:t>
            </a:r>
          </a:p>
        </p:txBody>
      </p:sp>
    </p:spTree>
    <p:extLst>
      <p:ext uri="{BB962C8B-B14F-4D97-AF65-F5344CB8AC3E}">
        <p14:creationId xmlns:p14="http://schemas.microsoft.com/office/powerpoint/2010/main" val="9894072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2827FDF-D6F7-41CE-83FB-DD4CC171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/>
              <a:t>Sprints</a:t>
            </a:r>
          </a:p>
        </p:txBody>
      </p:sp>
    </p:spTree>
    <p:extLst>
      <p:ext uri="{BB962C8B-B14F-4D97-AF65-F5344CB8AC3E}">
        <p14:creationId xmlns:p14="http://schemas.microsoft.com/office/powerpoint/2010/main" val="3768302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7C0031D-1C23-4883-ADC2-D8C6A35DA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Esta é uma amostra. A versão full contém os slides deste tópico.</a:t>
            </a:r>
          </a:p>
        </p:txBody>
      </p:sp>
    </p:spTree>
    <p:extLst>
      <p:ext uri="{BB962C8B-B14F-4D97-AF65-F5344CB8AC3E}">
        <p14:creationId xmlns:p14="http://schemas.microsoft.com/office/powerpoint/2010/main" val="2762540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E579E8E9-047B-4C86-9E97-61C185FF3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7200" y="1407136"/>
            <a:ext cx="7699940" cy="5029200"/>
          </a:xfrm>
        </p:spPr>
        <p:txBody>
          <a:bodyPr/>
          <a:lstStyle/>
          <a:p>
            <a:pPr algn="l"/>
            <a:r>
              <a:rPr lang="en-US" sz="4400" dirty="0"/>
              <a:t>Formação:</a:t>
            </a: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Experiência Profissional:</a:t>
            </a: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Certificações: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57561B-26ED-41DC-A11B-20876BE59F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[Nome do Instrutor]</a:t>
            </a:r>
            <a:endParaRPr lang="pt-BR" dirty="0"/>
          </a:p>
        </p:txBody>
      </p:sp>
      <p:pic>
        <p:nvPicPr>
          <p:cNvPr id="6146" name="Picture 2" descr="woman in blue tank top standing beside white wall">
            <a:extLst>
              <a:ext uri="{FF2B5EF4-FFF2-40B4-BE49-F238E27FC236}">
                <a16:creationId xmlns:a16="http://schemas.microsoft.com/office/drawing/2014/main" id="{0C9E53E6-D552-4656-A557-33CE9AC8F1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54"/>
          <a:stretch/>
        </p:blipFill>
        <p:spPr bwMode="auto">
          <a:xfrm>
            <a:off x="457200" y="1407136"/>
            <a:ext cx="3123115" cy="46243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8459991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2827FDF-D6F7-41CE-83FB-DD4CC171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/>
              <a:t>Programa</a:t>
            </a:r>
          </a:p>
        </p:txBody>
      </p:sp>
    </p:spTree>
    <p:extLst>
      <p:ext uri="{BB962C8B-B14F-4D97-AF65-F5344CB8AC3E}">
        <p14:creationId xmlns:p14="http://schemas.microsoft.com/office/powerpoint/2010/main" val="8804049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7C0031D-1C23-4883-ADC2-D8C6A35DA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Esta é uma amostra. A versão full contém os slides deste tópico.</a:t>
            </a:r>
          </a:p>
        </p:txBody>
      </p:sp>
    </p:spTree>
    <p:extLst>
      <p:ext uri="{BB962C8B-B14F-4D97-AF65-F5344CB8AC3E}">
        <p14:creationId xmlns:p14="http://schemas.microsoft.com/office/powerpoint/2010/main" val="11537433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2827FDF-D6F7-41CE-83FB-DD4CC171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/>
              <a:t>Portfólio</a:t>
            </a:r>
          </a:p>
        </p:txBody>
      </p:sp>
    </p:spTree>
    <p:extLst>
      <p:ext uri="{BB962C8B-B14F-4D97-AF65-F5344CB8AC3E}">
        <p14:creationId xmlns:p14="http://schemas.microsoft.com/office/powerpoint/2010/main" val="37279972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7C0031D-1C23-4883-ADC2-D8C6A35DA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Esta é uma amostra. A versão full contém os slides deste tópico.</a:t>
            </a:r>
          </a:p>
        </p:txBody>
      </p:sp>
    </p:spTree>
    <p:extLst>
      <p:ext uri="{BB962C8B-B14F-4D97-AF65-F5344CB8AC3E}">
        <p14:creationId xmlns:p14="http://schemas.microsoft.com/office/powerpoint/2010/main" val="7196794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2827FDF-D6F7-41CE-83FB-DD4CC171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/>
              <a:t>Descontinuidade</a:t>
            </a:r>
          </a:p>
        </p:txBody>
      </p:sp>
    </p:spTree>
    <p:extLst>
      <p:ext uri="{BB962C8B-B14F-4D97-AF65-F5344CB8AC3E}">
        <p14:creationId xmlns:p14="http://schemas.microsoft.com/office/powerpoint/2010/main" val="31631665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7C0031D-1C23-4883-ADC2-D8C6A35DA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Esta é uma amostra. A versão full contém os slides deste tópico.</a:t>
            </a:r>
          </a:p>
        </p:txBody>
      </p:sp>
    </p:spTree>
    <p:extLst>
      <p:ext uri="{BB962C8B-B14F-4D97-AF65-F5344CB8AC3E}">
        <p14:creationId xmlns:p14="http://schemas.microsoft.com/office/powerpoint/2010/main" val="35431010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Agrupar 90">
            <a:extLst>
              <a:ext uri="{FF2B5EF4-FFF2-40B4-BE49-F238E27FC236}">
                <a16:creationId xmlns:a16="http://schemas.microsoft.com/office/drawing/2014/main" id="{B4112329-6381-427F-9E28-32FD49624710}"/>
              </a:ext>
            </a:extLst>
          </p:cNvPr>
          <p:cNvGrpSpPr/>
          <p:nvPr/>
        </p:nvGrpSpPr>
        <p:grpSpPr>
          <a:xfrm>
            <a:off x="375243" y="1143000"/>
            <a:ext cx="3744000" cy="5358341"/>
            <a:chOff x="271274" y="251938"/>
            <a:chExt cx="2808000" cy="6314323"/>
          </a:xfrm>
          <a:solidFill>
            <a:srgbClr val="E8E8E8"/>
          </a:solidFill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9E97BCFA-6F06-4059-B847-8543010C0AB6}"/>
                </a:ext>
              </a:extLst>
            </p:cNvPr>
            <p:cNvSpPr/>
            <p:nvPr/>
          </p:nvSpPr>
          <p:spPr>
            <a:xfrm>
              <a:off x="271274" y="251938"/>
              <a:ext cx="2808000" cy="6314323"/>
            </a:xfrm>
            <a:prstGeom prst="roundRect">
              <a:avLst>
                <a:gd name="adj" fmla="val 64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id="{BBEC9785-C7B0-4E52-BC23-F766F474090E}"/>
                </a:ext>
              </a:extLst>
            </p:cNvPr>
            <p:cNvSpPr txBox="1"/>
            <p:nvPr/>
          </p:nvSpPr>
          <p:spPr>
            <a:xfrm>
              <a:off x="1063207" y="271735"/>
              <a:ext cx="1224134" cy="5953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 FAZER</a:t>
              </a:r>
            </a:p>
          </p:txBody>
        </p:sp>
      </p:grpSp>
      <p:grpSp>
        <p:nvGrpSpPr>
          <p:cNvPr id="92" name="Agrupar 91">
            <a:extLst>
              <a:ext uri="{FF2B5EF4-FFF2-40B4-BE49-F238E27FC236}">
                <a16:creationId xmlns:a16="http://schemas.microsoft.com/office/drawing/2014/main" id="{84C76C0E-000B-42F3-9457-92B84F407878}"/>
              </a:ext>
            </a:extLst>
          </p:cNvPr>
          <p:cNvGrpSpPr/>
          <p:nvPr/>
        </p:nvGrpSpPr>
        <p:grpSpPr>
          <a:xfrm>
            <a:off x="4209864" y="1143000"/>
            <a:ext cx="3744000" cy="5358341"/>
            <a:chOff x="3157398" y="251938"/>
            <a:chExt cx="2808000" cy="6314323"/>
          </a:xfrm>
          <a:solidFill>
            <a:srgbClr val="E8E8E8"/>
          </a:solidFill>
        </p:grpSpPr>
        <p:sp>
          <p:nvSpPr>
            <p:cNvPr id="10" name="Retângulo: Cantos Arredondados 9">
              <a:extLst>
                <a:ext uri="{FF2B5EF4-FFF2-40B4-BE49-F238E27FC236}">
                  <a16:creationId xmlns:a16="http://schemas.microsoft.com/office/drawing/2014/main" id="{D21EE61D-FDCE-4E4E-9A07-4AF45DAD7790}"/>
                </a:ext>
              </a:extLst>
            </p:cNvPr>
            <p:cNvSpPr/>
            <p:nvPr/>
          </p:nvSpPr>
          <p:spPr>
            <a:xfrm>
              <a:off x="3157398" y="251938"/>
              <a:ext cx="2808000" cy="6314323"/>
            </a:xfrm>
            <a:prstGeom prst="roundRect">
              <a:avLst>
                <a:gd name="adj" fmla="val 39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id="{283E209C-07B7-4D0B-88C8-8E79096EDE1D}"/>
                </a:ext>
              </a:extLst>
            </p:cNvPr>
            <p:cNvSpPr txBox="1"/>
            <p:nvPr/>
          </p:nvSpPr>
          <p:spPr>
            <a:xfrm>
              <a:off x="3871550" y="271735"/>
              <a:ext cx="1368403" cy="5953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FAZENDO</a:t>
              </a:r>
            </a:p>
          </p:txBody>
        </p:sp>
      </p:grpSp>
      <p:grpSp>
        <p:nvGrpSpPr>
          <p:cNvPr id="93" name="Agrupar 92">
            <a:extLst>
              <a:ext uri="{FF2B5EF4-FFF2-40B4-BE49-F238E27FC236}">
                <a16:creationId xmlns:a16="http://schemas.microsoft.com/office/drawing/2014/main" id="{6948952C-A05F-4278-B400-5EF27341F67B}"/>
              </a:ext>
            </a:extLst>
          </p:cNvPr>
          <p:cNvGrpSpPr/>
          <p:nvPr/>
        </p:nvGrpSpPr>
        <p:grpSpPr>
          <a:xfrm>
            <a:off x="8058029" y="1143000"/>
            <a:ext cx="3744000" cy="5358341"/>
            <a:chOff x="6043522" y="251938"/>
            <a:chExt cx="2808000" cy="6314323"/>
          </a:xfrm>
          <a:solidFill>
            <a:srgbClr val="E8E8E8"/>
          </a:solidFill>
        </p:grpSpPr>
        <p:sp>
          <p:nvSpPr>
            <p:cNvPr id="11" name="Retângulo: Cantos Arredondados 10">
              <a:extLst>
                <a:ext uri="{FF2B5EF4-FFF2-40B4-BE49-F238E27FC236}">
                  <a16:creationId xmlns:a16="http://schemas.microsoft.com/office/drawing/2014/main" id="{C15B2D98-6DD1-4CC2-B20E-7BC414579509}"/>
                </a:ext>
              </a:extLst>
            </p:cNvPr>
            <p:cNvSpPr/>
            <p:nvPr/>
          </p:nvSpPr>
          <p:spPr>
            <a:xfrm>
              <a:off x="6043522" y="251938"/>
              <a:ext cx="2808000" cy="6314323"/>
            </a:xfrm>
            <a:prstGeom prst="roundRect">
              <a:avLst>
                <a:gd name="adj" fmla="val 426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250BCCA7-E0DE-4BB2-B412-7D2FC5231929}"/>
                </a:ext>
              </a:extLst>
            </p:cNvPr>
            <p:cNvSpPr txBox="1"/>
            <p:nvPr/>
          </p:nvSpPr>
          <p:spPr>
            <a:xfrm>
              <a:off x="6984535" y="271735"/>
              <a:ext cx="925974" cy="5953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FEITO</a:t>
              </a:r>
            </a:p>
          </p:txBody>
        </p:sp>
      </p:grpSp>
      <p:sp>
        <p:nvSpPr>
          <p:cNvPr id="60" name="Retângulo: Cantos Arredondados 59">
            <a:extLst>
              <a:ext uri="{FF2B5EF4-FFF2-40B4-BE49-F238E27FC236}">
                <a16:creationId xmlns:a16="http://schemas.microsoft.com/office/drawing/2014/main" id="{30B8D628-A7C9-41B3-A18C-69CFD6600168}"/>
              </a:ext>
            </a:extLst>
          </p:cNvPr>
          <p:cNvSpPr/>
          <p:nvPr/>
        </p:nvSpPr>
        <p:spPr>
          <a:xfrm>
            <a:off x="8176293" y="3155066"/>
            <a:ext cx="3482307" cy="396000"/>
          </a:xfrm>
          <a:prstGeom prst="round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rgbClr val="FFFFFF"/>
                </a:solidFill>
              </a:rPr>
              <a:t>Atores</a:t>
            </a:r>
            <a:endParaRPr lang="pt-BR" b="1" dirty="0">
              <a:solidFill>
                <a:srgbClr val="FFFFFF"/>
              </a:solidFill>
            </a:endParaRPr>
          </a:p>
        </p:txBody>
      </p:sp>
      <p:sp>
        <p:nvSpPr>
          <p:cNvPr id="65" name="Retângulo: Cantos Arredondados 64">
            <a:extLst>
              <a:ext uri="{FF2B5EF4-FFF2-40B4-BE49-F238E27FC236}">
                <a16:creationId xmlns:a16="http://schemas.microsoft.com/office/drawing/2014/main" id="{09741BEC-60FD-4235-9C06-622DE8EF4F27}"/>
              </a:ext>
            </a:extLst>
          </p:cNvPr>
          <p:cNvSpPr/>
          <p:nvPr/>
        </p:nvSpPr>
        <p:spPr>
          <a:xfrm>
            <a:off x="8176293" y="2228522"/>
            <a:ext cx="3482307" cy="396000"/>
          </a:xfrm>
          <a:prstGeom prst="round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Princípios e Valores</a:t>
            </a:r>
          </a:p>
        </p:txBody>
      </p:sp>
      <p:sp>
        <p:nvSpPr>
          <p:cNvPr id="66" name="Retângulo: Cantos Arredondados 65">
            <a:extLst>
              <a:ext uri="{FF2B5EF4-FFF2-40B4-BE49-F238E27FC236}">
                <a16:creationId xmlns:a16="http://schemas.microsoft.com/office/drawing/2014/main" id="{C2954EB7-C044-45ED-B0D7-11A05BCA7284}"/>
              </a:ext>
            </a:extLst>
          </p:cNvPr>
          <p:cNvSpPr/>
          <p:nvPr/>
        </p:nvSpPr>
        <p:spPr>
          <a:xfrm>
            <a:off x="8176293" y="1765250"/>
            <a:ext cx="3482307" cy="396000"/>
          </a:xfrm>
          <a:prstGeom prst="round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Sobre o PIM-Go e Exame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743BC71-8FF2-464C-8751-D9F92B8751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Roteiro</a:t>
            </a:r>
            <a:endParaRPr lang="pt-BR" dirty="0"/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5719079A-3451-4919-AD85-1E099A2CED9E}"/>
              </a:ext>
            </a:extLst>
          </p:cNvPr>
          <p:cNvSpPr/>
          <p:nvPr/>
        </p:nvSpPr>
        <p:spPr>
          <a:xfrm>
            <a:off x="8176293" y="3618338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Concepção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A20B723B-EAD4-4823-8137-98E3477E082F}"/>
              </a:ext>
            </a:extLst>
          </p:cNvPr>
          <p:cNvSpPr/>
          <p:nvPr/>
        </p:nvSpPr>
        <p:spPr>
          <a:xfrm>
            <a:off x="8176293" y="2691794"/>
            <a:ext cx="3482307" cy="396000"/>
          </a:xfrm>
          <a:prstGeom prst="round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Aspectos Cult., Org. e Ferramentais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F103951F-D239-42FF-818C-EDBADD07C70E}"/>
              </a:ext>
            </a:extLst>
          </p:cNvPr>
          <p:cNvSpPr/>
          <p:nvPr/>
        </p:nvSpPr>
        <p:spPr>
          <a:xfrm>
            <a:off x="8176293" y="4081610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Amadurecimento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22C0F2B4-07EC-4A80-9D04-D8CB3055DC9B}"/>
              </a:ext>
            </a:extLst>
          </p:cNvPr>
          <p:cNvSpPr/>
          <p:nvPr/>
        </p:nvSpPr>
        <p:spPr>
          <a:xfrm>
            <a:off x="8176293" y="4544882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Sprints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Retângulo: Cantos Arredondados 20">
            <a:extLst>
              <a:ext uri="{FF2B5EF4-FFF2-40B4-BE49-F238E27FC236}">
                <a16:creationId xmlns:a16="http://schemas.microsoft.com/office/drawing/2014/main" id="{EC83E25A-1B6F-4986-941B-FA46D99564D5}"/>
              </a:ext>
            </a:extLst>
          </p:cNvPr>
          <p:cNvSpPr/>
          <p:nvPr/>
        </p:nvSpPr>
        <p:spPr>
          <a:xfrm>
            <a:off x="8176293" y="5008154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Programas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Retângulo: Cantos Arredondados 21">
            <a:extLst>
              <a:ext uri="{FF2B5EF4-FFF2-40B4-BE49-F238E27FC236}">
                <a16:creationId xmlns:a16="http://schemas.microsoft.com/office/drawing/2014/main" id="{A8453110-D451-4051-90E0-214FA4E9819C}"/>
              </a:ext>
            </a:extLst>
          </p:cNvPr>
          <p:cNvSpPr/>
          <p:nvPr/>
        </p:nvSpPr>
        <p:spPr>
          <a:xfrm>
            <a:off x="8176293" y="5471426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Portfólio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Retângulo: Cantos Arredondados 22">
            <a:extLst>
              <a:ext uri="{FF2B5EF4-FFF2-40B4-BE49-F238E27FC236}">
                <a16:creationId xmlns:a16="http://schemas.microsoft.com/office/drawing/2014/main" id="{BB7D041F-25DC-47AB-BEED-D901D3E3965E}"/>
              </a:ext>
            </a:extLst>
          </p:cNvPr>
          <p:cNvSpPr/>
          <p:nvPr/>
        </p:nvSpPr>
        <p:spPr>
          <a:xfrm>
            <a:off x="4328585" y="5934699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Descontinuidade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96296E-6 L 0.31575 -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81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4294967295"/>
          </p:nvPr>
        </p:nvSpPr>
        <p:spPr>
          <a:xfrm>
            <a:off x="5135893" y="2393204"/>
            <a:ext cx="7056107" cy="1440161"/>
          </a:xfr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4294967295"/>
          </p:nvPr>
        </p:nvSpPr>
        <p:spPr>
          <a:xfrm>
            <a:off x="5135696" y="3929373"/>
            <a:ext cx="7056107" cy="651755"/>
          </a:xfrm>
        </p:spPr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8" r="13435"/>
          <a:stretch/>
        </p:blipFill>
        <p:spPr>
          <a:xfrm>
            <a:off x="-197" y="0"/>
            <a:ext cx="12192000" cy="6858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" y="6132419"/>
            <a:ext cx="1612900" cy="511407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330991" y="2711731"/>
            <a:ext cx="563013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err="1">
                <a:solidFill>
                  <a:schemeClr val="bg1"/>
                </a:solidFill>
              </a:rPr>
              <a:t>Muito</a:t>
            </a:r>
            <a:r>
              <a:rPr lang="en-US" sz="6600" dirty="0">
                <a:solidFill>
                  <a:schemeClr val="bg1"/>
                </a:solidFill>
              </a:rPr>
              <a:t> </a:t>
            </a:r>
            <a:r>
              <a:rPr lang="en-US" sz="6600" dirty="0" err="1">
                <a:solidFill>
                  <a:schemeClr val="bg1"/>
                </a:solidFill>
              </a:rPr>
              <a:t>Obrigado</a:t>
            </a:r>
            <a:endParaRPr lang="pt-BR" sz="6600" dirty="0">
              <a:solidFill>
                <a:schemeClr val="bg1"/>
              </a:solidFill>
            </a:endParaRPr>
          </a:p>
        </p:txBody>
      </p:sp>
      <p:cxnSp>
        <p:nvCxnSpPr>
          <p:cNvPr id="9" name="Conector reto 8"/>
          <p:cNvCxnSpPr/>
          <p:nvPr/>
        </p:nvCxnSpPr>
        <p:spPr>
          <a:xfrm>
            <a:off x="3664157" y="4226278"/>
            <a:ext cx="6019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6095803" y="4241227"/>
            <a:ext cx="365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600" dirty="0">
                <a:solidFill>
                  <a:srgbClr val="FFC000"/>
                </a:solidFill>
              </a:rPr>
              <a:t>Nome do </a:t>
            </a:r>
            <a:r>
              <a:rPr lang="en-US" sz="3600" dirty="0" err="1">
                <a:solidFill>
                  <a:srgbClr val="FFC000"/>
                </a:solidFill>
              </a:rPr>
              <a:t>instrutor</a:t>
            </a:r>
            <a:endParaRPr lang="pt-BR" sz="3600" dirty="0">
              <a:solidFill>
                <a:srgbClr val="FFC000"/>
              </a:solidFill>
            </a:endParaRPr>
          </a:p>
        </p:txBody>
      </p:sp>
      <p:grpSp>
        <p:nvGrpSpPr>
          <p:cNvPr id="18" name="Agrupar 17"/>
          <p:cNvGrpSpPr/>
          <p:nvPr/>
        </p:nvGrpSpPr>
        <p:grpSpPr>
          <a:xfrm>
            <a:off x="2095697" y="6132420"/>
            <a:ext cx="2100721" cy="535236"/>
            <a:chOff x="2547479" y="6019800"/>
            <a:chExt cx="2220242" cy="565688"/>
          </a:xfrm>
        </p:grpSpPr>
        <p:cxnSp>
          <p:nvCxnSpPr>
            <p:cNvPr id="15" name="Conector reto 14"/>
            <p:cNvCxnSpPr/>
            <p:nvPr/>
          </p:nvCxnSpPr>
          <p:spPr>
            <a:xfrm>
              <a:off x="2757600" y="6019800"/>
              <a:ext cx="18000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tângulo 15"/>
            <p:cNvSpPr/>
            <p:nvPr/>
          </p:nvSpPr>
          <p:spPr>
            <a:xfrm>
              <a:off x="2547479" y="6032500"/>
              <a:ext cx="2220242" cy="552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>
                  <a:solidFill>
                    <a:schemeClr val="bg1"/>
                  </a:solidFill>
                </a:rPr>
                <a:t>LOGO DO PARCEIRO</a:t>
              </a:r>
            </a:p>
            <a:p>
              <a:pPr algn="ctr"/>
              <a:r>
                <a:rPr lang="en-US" sz="1400">
                  <a:solidFill>
                    <a:schemeClr val="bg1"/>
                  </a:solidFill>
                </a:rPr>
                <a:t> AQUI</a:t>
              </a:r>
              <a:endParaRPr lang="pt-BR" sz="1400">
                <a:solidFill>
                  <a:schemeClr val="bg1"/>
                </a:solidFill>
              </a:endParaRPr>
            </a:p>
          </p:txBody>
        </p:sp>
        <p:cxnSp>
          <p:nvCxnSpPr>
            <p:cNvPr id="17" name="Conector reto 16"/>
            <p:cNvCxnSpPr/>
            <p:nvPr/>
          </p:nvCxnSpPr>
          <p:spPr>
            <a:xfrm>
              <a:off x="2757600" y="6579361"/>
              <a:ext cx="18000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33125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57561B-26ED-41DC-A11B-20876BE59F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Contatos do Instrutor</a:t>
            </a:r>
            <a:endParaRPr lang="pt-BR" dirty="0"/>
          </a:p>
        </p:txBody>
      </p:sp>
      <p:pic>
        <p:nvPicPr>
          <p:cNvPr id="6146" name="Picture 2" descr="woman in blue tank top standing beside white wall">
            <a:extLst>
              <a:ext uri="{FF2B5EF4-FFF2-40B4-BE49-F238E27FC236}">
                <a16:creationId xmlns:a16="http://schemas.microsoft.com/office/drawing/2014/main" id="{0C9E53E6-D552-4656-A557-33CE9AC8F1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54"/>
          <a:stretch/>
        </p:blipFill>
        <p:spPr bwMode="auto">
          <a:xfrm>
            <a:off x="1490316" y="1593780"/>
            <a:ext cx="3123115" cy="46243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5" name="Retângulo de cantos arredondados 10">
            <a:extLst>
              <a:ext uri="{FF2B5EF4-FFF2-40B4-BE49-F238E27FC236}">
                <a16:creationId xmlns:a16="http://schemas.microsoft.com/office/drawing/2014/main" id="{0401C4ED-DBF0-4231-A4C0-55F799566E0F}"/>
              </a:ext>
            </a:extLst>
          </p:cNvPr>
          <p:cNvSpPr/>
          <p:nvPr/>
        </p:nvSpPr>
        <p:spPr>
          <a:xfrm>
            <a:off x="6096000" y="1202600"/>
            <a:ext cx="5410200" cy="5346051"/>
          </a:xfrm>
          <a:prstGeom prst="roundRect">
            <a:avLst/>
          </a:prstGeom>
          <a:solidFill>
            <a:srgbClr val="ECECEC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5" descr="C:\Users\ipscabral\Downloads\iconfinder_Mail_2744968.png">
            <a:extLst>
              <a:ext uri="{FF2B5EF4-FFF2-40B4-BE49-F238E27FC236}">
                <a16:creationId xmlns:a16="http://schemas.microsoft.com/office/drawing/2014/main" id="{35016A03-59D4-4EFD-B25B-94EFD3E67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381736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A733F1DD-16E4-4DC7-B128-86840698F7B9}"/>
              </a:ext>
            </a:extLst>
          </p:cNvPr>
          <p:cNvSpPr/>
          <p:nvPr/>
        </p:nvSpPr>
        <p:spPr>
          <a:xfrm>
            <a:off x="8091078" y="2109561"/>
            <a:ext cx="1454244" cy="3139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75000"/>
            </a:pPr>
            <a:r>
              <a:rPr lang="en-US" sz="1600" dirty="0">
                <a:solidFill>
                  <a:srgbClr val="3E3E3E"/>
                </a:solidFill>
                <a:latin typeface="HelveticaNeue-Condensed"/>
              </a:rPr>
              <a:t>xxx@xxx.com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18355C77-B6C6-4265-8799-49D9741F0561}"/>
              </a:ext>
            </a:extLst>
          </p:cNvPr>
          <p:cNvSpPr/>
          <p:nvPr/>
        </p:nvSpPr>
        <p:spPr>
          <a:xfrm>
            <a:off x="7625470" y="4710641"/>
            <a:ext cx="23854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latin typeface="HelveticaNeue-Condensed"/>
                <a:hlinkClick r:id="rId4"/>
              </a:rPr>
              <a:t>www.instagram.com/</a:t>
            </a:r>
            <a:r>
              <a:rPr lang="pt-BR" sz="1600" dirty="0">
                <a:latin typeface="HelveticaNeue-Condensed"/>
              </a:rPr>
              <a:t>xxx</a:t>
            </a:r>
            <a:endParaRPr lang="pt-BR" sz="1600" dirty="0">
              <a:solidFill>
                <a:srgbClr val="3E3E3E"/>
              </a:solidFill>
              <a:latin typeface="HelveticaNeue-Condensed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F1EE069D-F6F0-4F86-8BF9-A4A63FD2587D}"/>
              </a:ext>
            </a:extLst>
          </p:cNvPr>
          <p:cNvSpPr/>
          <p:nvPr/>
        </p:nvSpPr>
        <p:spPr>
          <a:xfrm>
            <a:off x="7659934" y="6023491"/>
            <a:ext cx="23165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solidFill>
                  <a:srgbClr val="3E3E3E"/>
                </a:solidFill>
                <a:latin typeface="HelveticaNeue-Condensed"/>
                <a:hlinkClick r:id="rId5"/>
              </a:rPr>
              <a:t>www.facebook.com/</a:t>
            </a:r>
            <a:r>
              <a:rPr lang="pt-BR" sz="1600" dirty="0">
                <a:solidFill>
                  <a:srgbClr val="3E3E3E"/>
                </a:solidFill>
                <a:latin typeface="HelveticaNeue-Condensed"/>
              </a:rPr>
              <a:t>xxx</a:t>
            </a:r>
          </a:p>
        </p:txBody>
      </p:sp>
      <p:pic>
        <p:nvPicPr>
          <p:cNvPr id="16" name="Picture 3" descr="C:\Users\ipscabral\Downloads\iconfinder_Facebook_2745008.png">
            <a:extLst>
              <a:ext uri="{FF2B5EF4-FFF2-40B4-BE49-F238E27FC236}">
                <a16:creationId xmlns:a16="http://schemas.microsoft.com/office/drawing/2014/main" id="{685BE00D-0AA4-4095-8388-39D17AF4F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5294016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ipscabral\Downloads\iconfinder_LinkedIN_2744970.png">
            <a:extLst>
              <a:ext uri="{FF2B5EF4-FFF2-40B4-BE49-F238E27FC236}">
                <a16:creationId xmlns:a16="http://schemas.microsoft.com/office/drawing/2014/main" id="{DB1E9972-D39A-4E10-ADAF-1055BB8AE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2688920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2" descr="Imagem relacionada">
            <a:extLst>
              <a:ext uri="{FF2B5EF4-FFF2-40B4-BE49-F238E27FC236}">
                <a16:creationId xmlns:a16="http://schemas.microsoft.com/office/drawing/2014/main" id="{45610A36-A043-406A-887D-59B1CFF4D6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996104"/>
            <a:ext cx="720000" cy="710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tângulo 21">
            <a:extLst>
              <a:ext uri="{FF2B5EF4-FFF2-40B4-BE49-F238E27FC236}">
                <a16:creationId xmlns:a16="http://schemas.microsoft.com/office/drawing/2014/main" id="{B36EF3E3-5FBD-489E-B4E8-83E6896328B4}"/>
              </a:ext>
            </a:extLst>
          </p:cNvPr>
          <p:cNvSpPr/>
          <p:nvPr/>
        </p:nvSpPr>
        <p:spPr>
          <a:xfrm>
            <a:off x="7621462" y="3397790"/>
            <a:ext cx="23934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latin typeface="HelveticaNeue-Condensed"/>
                <a:hlinkClick r:id="rId9"/>
              </a:rPr>
              <a:t>www.linkedin.com/in/</a:t>
            </a:r>
            <a:r>
              <a:rPr lang="pt-BR" sz="1600" dirty="0">
                <a:latin typeface="HelveticaNeue-Condensed"/>
              </a:rPr>
              <a:t>xxx</a:t>
            </a:r>
            <a:endParaRPr lang="pt-BR" sz="1600" dirty="0">
              <a:solidFill>
                <a:srgbClr val="3E3E3E"/>
              </a:solidFill>
              <a:latin typeface="HelveticaNeue-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8290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Agrupar 90">
            <a:extLst>
              <a:ext uri="{FF2B5EF4-FFF2-40B4-BE49-F238E27FC236}">
                <a16:creationId xmlns:a16="http://schemas.microsoft.com/office/drawing/2014/main" id="{B4112329-6381-427F-9E28-32FD49624710}"/>
              </a:ext>
            </a:extLst>
          </p:cNvPr>
          <p:cNvGrpSpPr/>
          <p:nvPr/>
        </p:nvGrpSpPr>
        <p:grpSpPr>
          <a:xfrm>
            <a:off x="375243" y="1143000"/>
            <a:ext cx="3744000" cy="5358341"/>
            <a:chOff x="271274" y="251938"/>
            <a:chExt cx="2808000" cy="6314323"/>
          </a:xfrm>
          <a:solidFill>
            <a:srgbClr val="E8E8E8"/>
          </a:solidFill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9E97BCFA-6F06-4059-B847-8543010C0AB6}"/>
                </a:ext>
              </a:extLst>
            </p:cNvPr>
            <p:cNvSpPr/>
            <p:nvPr/>
          </p:nvSpPr>
          <p:spPr>
            <a:xfrm>
              <a:off x="271274" y="251938"/>
              <a:ext cx="2808000" cy="6314323"/>
            </a:xfrm>
            <a:prstGeom prst="roundRect">
              <a:avLst>
                <a:gd name="adj" fmla="val 64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id="{BBEC9785-C7B0-4E52-BC23-F766F474090E}"/>
                </a:ext>
              </a:extLst>
            </p:cNvPr>
            <p:cNvSpPr txBox="1"/>
            <p:nvPr/>
          </p:nvSpPr>
          <p:spPr>
            <a:xfrm>
              <a:off x="1063207" y="271735"/>
              <a:ext cx="1224134" cy="5953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 FAZER</a:t>
              </a:r>
            </a:p>
          </p:txBody>
        </p:sp>
      </p:grpSp>
      <p:grpSp>
        <p:nvGrpSpPr>
          <p:cNvPr id="92" name="Agrupar 91">
            <a:extLst>
              <a:ext uri="{FF2B5EF4-FFF2-40B4-BE49-F238E27FC236}">
                <a16:creationId xmlns:a16="http://schemas.microsoft.com/office/drawing/2014/main" id="{84C76C0E-000B-42F3-9457-92B84F407878}"/>
              </a:ext>
            </a:extLst>
          </p:cNvPr>
          <p:cNvGrpSpPr/>
          <p:nvPr/>
        </p:nvGrpSpPr>
        <p:grpSpPr>
          <a:xfrm>
            <a:off x="4209864" y="1143000"/>
            <a:ext cx="3744000" cy="5358341"/>
            <a:chOff x="3157398" y="251938"/>
            <a:chExt cx="2808000" cy="6314323"/>
          </a:xfrm>
          <a:solidFill>
            <a:srgbClr val="E8E8E8"/>
          </a:solidFill>
        </p:grpSpPr>
        <p:sp>
          <p:nvSpPr>
            <p:cNvPr id="10" name="Retângulo: Cantos Arredondados 9">
              <a:extLst>
                <a:ext uri="{FF2B5EF4-FFF2-40B4-BE49-F238E27FC236}">
                  <a16:creationId xmlns:a16="http://schemas.microsoft.com/office/drawing/2014/main" id="{D21EE61D-FDCE-4E4E-9A07-4AF45DAD7790}"/>
                </a:ext>
              </a:extLst>
            </p:cNvPr>
            <p:cNvSpPr/>
            <p:nvPr/>
          </p:nvSpPr>
          <p:spPr>
            <a:xfrm>
              <a:off x="3157398" y="251938"/>
              <a:ext cx="2808000" cy="6314323"/>
            </a:xfrm>
            <a:prstGeom prst="roundRect">
              <a:avLst>
                <a:gd name="adj" fmla="val 39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id="{283E209C-07B7-4D0B-88C8-8E79096EDE1D}"/>
                </a:ext>
              </a:extLst>
            </p:cNvPr>
            <p:cNvSpPr txBox="1"/>
            <p:nvPr/>
          </p:nvSpPr>
          <p:spPr>
            <a:xfrm>
              <a:off x="3871550" y="271735"/>
              <a:ext cx="1368403" cy="5953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FAZENDO</a:t>
              </a:r>
            </a:p>
          </p:txBody>
        </p:sp>
      </p:grpSp>
      <p:grpSp>
        <p:nvGrpSpPr>
          <p:cNvPr id="93" name="Agrupar 92">
            <a:extLst>
              <a:ext uri="{FF2B5EF4-FFF2-40B4-BE49-F238E27FC236}">
                <a16:creationId xmlns:a16="http://schemas.microsoft.com/office/drawing/2014/main" id="{6948952C-A05F-4278-B400-5EF27341F67B}"/>
              </a:ext>
            </a:extLst>
          </p:cNvPr>
          <p:cNvGrpSpPr/>
          <p:nvPr/>
        </p:nvGrpSpPr>
        <p:grpSpPr>
          <a:xfrm>
            <a:off x="8058029" y="1143000"/>
            <a:ext cx="3744000" cy="5358341"/>
            <a:chOff x="6043522" y="251938"/>
            <a:chExt cx="2808000" cy="6314323"/>
          </a:xfrm>
          <a:solidFill>
            <a:srgbClr val="E8E8E8"/>
          </a:solidFill>
        </p:grpSpPr>
        <p:sp>
          <p:nvSpPr>
            <p:cNvPr id="11" name="Retângulo: Cantos Arredondados 10">
              <a:extLst>
                <a:ext uri="{FF2B5EF4-FFF2-40B4-BE49-F238E27FC236}">
                  <a16:creationId xmlns:a16="http://schemas.microsoft.com/office/drawing/2014/main" id="{C15B2D98-6DD1-4CC2-B20E-7BC414579509}"/>
                </a:ext>
              </a:extLst>
            </p:cNvPr>
            <p:cNvSpPr/>
            <p:nvPr/>
          </p:nvSpPr>
          <p:spPr>
            <a:xfrm>
              <a:off x="6043522" y="251938"/>
              <a:ext cx="2808000" cy="6314323"/>
            </a:xfrm>
            <a:prstGeom prst="roundRect">
              <a:avLst>
                <a:gd name="adj" fmla="val 426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250BCCA7-E0DE-4BB2-B412-7D2FC5231929}"/>
                </a:ext>
              </a:extLst>
            </p:cNvPr>
            <p:cNvSpPr txBox="1"/>
            <p:nvPr/>
          </p:nvSpPr>
          <p:spPr>
            <a:xfrm>
              <a:off x="6984535" y="271735"/>
              <a:ext cx="925974" cy="5953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FEITO</a:t>
              </a:r>
            </a:p>
          </p:txBody>
        </p:sp>
      </p:grpSp>
      <p:sp>
        <p:nvSpPr>
          <p:cNvPr id="60" name="Retângulo: Cantos Arredondados 59">
            <a:extLst>
              <a:ext uri="{FF2B5EF4-FFF2-40B4-BE49-F238E27FC236}">
                <a16:creationId xmlns:a16="http://schemas.microsoft.com/office/drawing/2014/main" id="{30B8D628-A7C9-41B3-A18C-69CFD6600168}"/>
              </a:ext>
            </a:extLst>
          </p:cNvPr>
          <p:cNvSpPr/>
          <p:nvPr/>
        </p:nvSpPr>
        <p:spPr>
          <a:xfrm>
            <a:off x="505493" y="3155066"/>
            <a:ext cx="3482307" cy="396000"/>
          </a:xfrm>
          <a:prstGeom prst="round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rgbClr val="FFFFFF"/>
                </a:solidFill>
              </a:rPr>
              <a:t>Atores</a:t>
            </a:r>
            <a:endParaRPr lang="pt-BR" b="1" dirty="0">
              <a:solidFill>
                <a:srgbClr val="FFFFFF"/>
              </a:solidFill>
            </a:endParaRPr>
          </a:p>
        </p:txBody>
      </p:sp>
      <p:sp>
        <p:nvSpPr>
          <p:cNvPr id="65" name="Retângulo: Cantos Arredondados 64">
            <a:extLst>
              <a:ext uri="{FF2B5EF4-FFF2-40B4-BE49-F238E27FC236}">
                <a16:creationId xmlns:a16="http://schemas.microsoft.com/office/drawing/2014/main" id="{09741BEC-60FD-4235-9C06-622DE8EF4F27}"/>
              </a:ext>
            </a:extLst>
          </p:cNvPr>
          <p:cNvSpPr/>
          <p:nvPr/>
        </p:nvSpPr>
        <p:spPr>
          <a:xfrm>
            <a:off x="505493" y="2228522"/>
            <a:ext cx="3482307" cy="396000"/>
          </a:xfrm>
          <a:prstGeom prst="round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Princípios e Valores</a:t>
            </a:r>
          </a:p>
        </p:txBody>
      </p:sp>
      <p:sp>
        <p:nvSpPr>
          <p:cNvPr id="66" name="Retângulo: Cantos Arredondados 65">
            <a:extLst>
              <a:ext uri="{FF2B5EF4-FFF2-40B4-BE49-F238E27FC236}">
                <a16:creationId xmlns:a16="http://schemas.microsoft.com/office/drawing/2014/main" id="{C2954EB7-C044-45ED-B0D7-11A05BCA7284}"/>
              </a:ext>
            </a:extLst>
          </p:cNvPr>
          <p:cNvSpPr/>
          <p:nvPr/>
        </p:nvSpPr>
        <p:spPr>
          <a:xfrm>
            <a:off x="505493" y="1765250"/>
            <a:ext cx="3482307" cy="396000"/>
          </a:xfrm>
          <a:prstGeom prst="round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Sobre o PIM-Go e Exame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743BC71-8FF2-464C-8751-D9F92B8751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Roteiro</a:t>
            </a:r>
            <a:endParaRPr lang="pt-BR" dirty="0"/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5719079A-3451-4919-AD85-1E099A2CED9E}"/>
              </a:ext>
            </a:extLst>
          </p:cNvPr>
          <p:cNvSpPr/>
          <p:nvPr/>
        </p:nvSpPr>
        <p:spPr>
          <a:xfrm>
            <a:off x="505493" y="3618338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Concepção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A20B723B-EAD4-4823-8137-98E3477E082F}"/>
              </a:ext>
            </a:extLst>
          </p:cNvPr>
          <p:cNvSpPr/>
          <p:nvPr/>
        </p:nvSpPr>
        <p:spPr>
          <a:xfrm>
            <a:off x="505493" y="2691794"/>
            <a:ext cx="3482307" cy="396000"/>
          </a:xfrm>
          <a:prstGeom prst="round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Aspectos Cult., Org. e Ferramentais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F103951F-D239-42FF-818C-EDBADD07C70E}"/>
              </a:ext>
            </a:extLst>
          </p:cNvPr>
          <p:cNvSpPr/>
          <p:nvPr/>
        </p:nvSpPr>
        <p:spPr>
          <a:xfrm>
            <a:off x="505493" y="4081610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Amadurecimento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22C0F2B4-07EC-4A80-9D04-D8CB3055DC9B}"/>
              </a:ext>
            </a:extLst>
          </p:cNvPr>
          <p:cNvSpPr/>
          <p:nvPr/>
        </p:nvSpPr>
        <p:spPr>
          <a:xfrm>
            <a:off x="505493" y="4544882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Sprints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Retângulo: Cantos Arredondados 20">
            <a:extLst>
              <a:ext uri="{FF2B5EF4-FFF2-40B4-BE49-F238E27FC236}">
                <a16:creationId xmlns:a16="http://schemas.microsoft.com/office/drawing/2014/main" id="{EC83E25A-1B6F-4986-941B-FA46D99564D5}"/>
              </a:ext>
            </a:extLst>
          </p:cNvPr>
          <p:cNvSpPr/>
          <p:nvPr/>
        </p:nvSpPr>
        <p:spPr>
          <a:xfrm>
            <a:off x="505493" y="5008154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Programas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Retângulo: Cantos Arredondados 21">
            <a:extLst>
              <a:ext uri="{FF2B5EF4-FFF2-40B4-BE49-F238E27FC236}">
                <a16:creationId xmlns:a16="http://schemas.microsoft.com/office/drawing/2014/main" id="{A8453110-D451-4051-90E0-214FA4E9819C}"/>
              </a:ext>
            </a:extLst>
          </p:cNvPr>
          <p:cNvSpPr/>
          <p:nvPr/>
        </p:nvSpPr>
        <p:spPr>
          <a:xfrm>
            <a:off x="505493" y="5471426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Portfólio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Retângulo: Cantos Arredondados 22">
            <a:extLst>
              <a:ext uri="{FF2B5EF4-FFF2-40B4-BE49-F238E27FC236}">
                <a16:creationId xmlns:a16="http://schemas.microsoft.com/office/drawing/2014/main" id="{BB7D041F-25DC-47AB-BEED-D901D3E3965E}"/>
              </a:ext>
            </a:extLst>
          </p:cNvPr>
          <p:cNvSpPr/>
          <p:nvPr/>
        </p:nvSpPr>
        <p:spPr>
          <a:xfrm>
            <a:off x="505493" y="5934699"/>
            <a:ext cx="3482307" cy="3960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Descontinuidade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57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1.11111E-6 L 0.31576 0.002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8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2827FDF-D6F7-41CE-83FB-DD4CC171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 o PIM-Go e Exame</a:t>
            </a:r>
          </a:p>
        </p:txBody>
      </p:sp>
    </p:spTree>
    <p:extLst>
      <p:ext uri="{BB962C8B-B14F-4D97-AF65-F5344CB8AC3E}">
        <p14:creationId xmlns:p14="http://schemas.microsoft.com/office/powerpoint/2010/main" val="1005184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err="1"/>
              <a:t>Valores</a:t>
            </a:r>
            <a:r>
              <a:rPr lang="en-US"/>
              <a:t> do</a:t>
            </a:r>
            <a:br>
              <a:rPr lang="en-US"/>
            </a:br>
            <a:r>
              <a:rPr lang="en-US"/>
              <a:t>PIM-Go</a:t>
            </a:r>
            <a:endParaRPr lang="pt-BR"/>
          </a:p>
        </p:txBody>
      </p:sp>
      <p:grpSp>
        <p:nvGrpSpPr>
          <p:cNvPr id="8" name="Agrupar 7"/>
          <p:cNvGrpSpPr/>
          <p:nvPr/>
        </p:nvGrpSpPr>
        <p:grpSpPr>
          <a:xfrm>
            <a:off x="10375900" y="6246564"/>
            <a:ext cx="1948321" cy="535236"/>
            <a:chOff x="2547479" y="6019800"/>
            <a:chExt cx="2220242" cy="565688"/>
          </a:xfrm>
        </p:grpSpPr>
        <p:cxnSp>
          <p:nvCxnSpPr>
            <p:cNvPr id="9" name="Conector reto 8"/>
            <p:cNvCxnSpPr/>
            <p:nvPr/>
          </p:nvCxnSpPr>
          <p:spPr>
            <a:xfrm>
              <a:off x="2757600" y="6019800"/>
              <a:ext cx="1800000" cy="0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tângulo 9"/>
            <p:cNvSpPr/>
            <p:nvPr/>
          </p:nvSpPr>
          <p:spPr>
            <a:xfrm>
              <a:off x="2547479" y="6032500"/>
              <a:ext cx="2220242" cy="552988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LOGO DO PARCEIRO</a:t>
              </a:r>
            </a:p>
            <a:p>
              <a:pPr algn="ctr"/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AQUI</a:t>
              </a:r>
              <a:endParaRPr lang="pt-BR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11" name="Conector reto 10"/>
            <p:cNvCxnSpPr/>
            <p:nvPr/>
          </p:nvCxnSpPr>
          <p:spPr>
            <a:xfrm>
              <a:off x="2757600" y="6579361"/>
              <a:ext cx="1800000" cy="0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o 3"/>
          <p:cNvGrpSpPr/>
          <p:nvPr/>
        </p:nvGrpSpPr>
        <p:grpSpPr>
          <a:xfrm>
            <a:off x="7892459" y="2354471"/>
            <a:ext cx="2667828" cy="2136358"/>
            <a:chOff x="3423927" y="2746010"/>
            <a:chExt cx="1076161" cy="861774"/>
          </a:xfrm>
        </p:grpSpPr>
        <p:pic>
          <p:nvPicPr>
            <p:cNvPr id="16" name="Imagem 15" descr="Fundo preto com letras vermelhas&#10;&#10;Descrição gerada automaticamente">
              <a:extLst>
                <a:ext uri="{FF2B5EF4-FFF2-40B4-BE49-F238E27FC236}">
                  <a16:creationId xmlns:a16="http://schemas.microsoft.com/office/drawing/2014/main" id="{5132FCC1-4411-412F-A75F-AF711DCAF0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prstClr val="black"/>
                <a:srgbClr val="AE78D6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953" t="12980" r="67738" b="55341"/>
            <a:stretch/>
          </p:blipFill>
          <p:spPr>
            <a:xfrm>
              <a:off x="3423927" y="2746010"/>
              <a:ext cx="622588" cy="861774"/>
            </a:xfrm>
            <a:prstGeom prst="rect">
              <a:avLst/>
            </a:prstGeom>
          </p:spPr>
        </p:pic>
        <p:pic>
          <p:nvPicPr>
            <p:cNvPr id="17" name="Imagem 16" descr="Fundo preto com letras vermelhas&#10;&#10;Descrição gerada automaticamente">
              <a:extLst>
                <a:ext uri="{FF2B5EF4-FFF2-40B4-BE49-F238E27FC236}">
                  <a16:creationId xmlns:a16="http://schemas.microsoft.com/office/drawing/2014/main" id="{C8CFCE66-4D0A-48D9-B8C6-D9267395BA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prstClr val="black"/>
                <a:srgbClr val="AE78D6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953" t="12980" r="67738" b="55341"/>
            <a:stretch/>
          </p:blipFill>
          <p:spPr>
            <a:xfrm>
              <a:off x="3877500" y="2746010"/>
              <a:ext cx="622588" cy="861774"/>
            </a:xfrm>
            <a:prstGeom prst="rect">
              <a:avLst/>
            </a:prstGeom>
          </p:spPr>
        </p:pic>
      </p:grpSp>
      <p:pic>
        <p:nvPicPr>
          <p:cNvPr id="18" name="Imagem 1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64" r="19103"/>
          <a:stretch/>
        </p:blipFill>
        <p:spPr>
          <a:xfrm>
            <a:off x="0" y="0"/>
            <a:ext cx="8942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517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7666ED-200D-43E1-B068-5580027E8E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err="1"/>
              <a:t>Valores</a:t>
            </a:r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A075209-0064-435D-A2C4-44720028CBA0}"/>
              </a:ext>
            </a:extLst>
          </p:cNvPr>
          <p:cNvSpPr/>
          <p:nvPr/>
        </p:nvSpPr>
        <p:spPr>
          <a:xfrm>
            <a:off x="0" y="1052034"/>
            <a:ext cx="12192000" cy="1432800"/>
          </a:xfrm>
          <a:prstGeom prst="rect">
            <a:avLst/>
          </a:prstGeom>
          <a:solidFill>
            <a:srgbClr val="57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Simplicidade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B87784D7-AA01-4F3F-A310-9A86B5F1CE2A}"/>
              </a:ext>
            </a:extLst>
          </p:cNvPr>
          <p:cNvSpPr/>
          <p:nvPr/>
        </p:nvSpPr>
        <p:spPr>
          <a:xfrm>
            <a:off x="0" y="2484834"/>
            <a:ext cx="12192000" cy="1432800"/>
          </a:xfrm>
          <a:prstGeom prst="rect">
            <a:avLst/>
          </a:prstGeom>
          <a:solidFill>
            <a:srgbClr val="567E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 Fast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7C499F3-127A-4222-A32B-3CFBB05E9C55}"/>
              </a:ext>
            </a:extLst>
          </p:cNvPr>
          <p:cNvSpPr/>
          <p:nvPr/>
        </p:nvSpPr>
        <p:spPr>
          <a:xfrm>
            <a:off x="0" y="3917634"/>
            <a:ext cx="12192000" cy="1432800"/>
          </a:xfrm>
          <a:prstGeom prst="rect">
            <a:avLst/>
          </a:prstGeom>
          <a:solidFill>
            <a:srgbClr val="F79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Abrangência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626BD2ED-FFAF-412A-9031-F392A2B7042B}"/>
              </a:ext>
            </a:extLst>
          </p:cNvPr>
          <p:cNvSpPr/>
          <p:nvPr/>
        </p:nvSpPr>
        <p:spPr>
          <a:xfrm>
            <a:off x="0" y="5350434"/>
            <a:ext cx="12192000" cy="1432800"/>
          </a:xfrm>
          <a:prstGeom prst="rect">
            <a:avLst/>
          </a:prstGeom>
          <a:solidFill>
            <a:srgbClr val="9897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Facilidade de </a:t>
            </a:r>
            <a:r>
              <a:rPr lang="en-US" sz="72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uso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254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7666ED-200D-43E1-B068-5580027E8E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err="1"/>
              <a:t>Valores</a:t>
            </a:r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A075209-0064-435D-A2C4-44720028CBA0}"/>
              </a:ext>
            </a:extLst>
          </p:cNvPr>
          <p:cNvSpPr/>
          <p:nvPr/>
        </p:nvSpPr>
        <p:spPr>
          <a:xfrm>
            <a:off x="0" y="1052034"/>
            <a:ext cx="12192000" cy="1432800"/>
          </a:xfrm>
          <a:prstGeom prst="rect">
            <a:avLst/>
          </a:prstGeom>
          <a:solidFill>
            <a:srgbClr val="57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Simplicidade</a:t>
            </a:r>
            <a:endParaRPr lang="pt-BR" sz="7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39BC883-256E-4D3A-8BC5-51E8443FFE19}"/>
              </a:ext>
            </a:extLst>
          </p:cNvPr>
          <p:cNvSpPr txBox="1"/>
          <p:nvPr/>
        </p:nvSpPr>
        <p:spPr>
          <a:xfrm>
            <a:off x="1028700" y="3262519"/>
            <a:ext cx="101346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5400" i="0">
                <a:solidFill>
                  <a:srgbClr val="4A4A4A"/>
                </a:solidFill>
                <a:effectLst/>
              </a:rPr>
              <a:t>“</a:t>
            </a:r>
            <a:r>
              <a:rPr lang="pt-BR" sz="5400" b="1" i="0">
                <a:solidFill>
                  <a:srgbClr val="4A4A4A"/>
                </a:solidFill>
                <a:effectLst/>
              </a:rPr>
              <a:t>Acreditamos</a:t>
            </a:r>
            <a:r>
              <a:rPr lang="pt-BR" sz="5400" b="0" i="0">
                <a:solidFill>
                  <a:srgbClr val="4A4A4A"/>
                </a:solidFill>
                <a:effectLst/>
              </a:rPr>
              <a:t> em </a:t>
            </a:r>
            <a:r>
              <a:rPr lang="pt-BR" sz="5400" b="1" i="0">
                <a:solidFill>
                  <a:srgbClr val="4A4A4A"/>
                </a:solidFill>
                <a:effectLst/>
              </a:rPr>
              <a:t>práticas simples</a:t>
            </a:r>
            <a:r>
              <a:rPr lang="pt-BR" sz="5400" b="0" i="0">
                <a:solidFill>
                  <a:srgbClr val="4A4A4A"/>
                </a:solidFill>
                <a:effectLst/>
              </a:rPr>
              <a:t>, </a:t>
            </a:r>
            <a:r>
              <a:rPr lang="pt-BR" sz="5400" b="1" i="0">
                <a:solidFill>
                  <a:srgbClr val="4A4A4A"/>
                </a:solidFill>
                <a:effectLst/>
              </a:rPr>
              <a:t>compreensíveis</a:t>
            </a:r>
            <a:r>
              <a:rPr lang="pt-BR" sz="5400" b="0" i="0">
                <a:solidFill>
                  <a:srgbClr val="4A4A4A"/>
                </a:solidFill>
                <a:effectLst/>
              </a:rPr>
              <a:t> para quem aplica e por quem participa”.</a:t>
            </a:r>
          </a:p>
        </p:txBody>
      </p:sp>
    </p:spTree>
    <p:extLst>
      <p:ext uri="{BB962C8B-B14F-4D97-AF65-F5344CB8AC3E}">
        <p14:creationId xmlns:p14="http://schemas.microsoft.com/office/powerpoint/2010/main" val="15230458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5105</TotalTime>
  <Words>524</Words>
  <Application>Microsoft Office PowerPoint</Application>
  <PresentationFormat>Widescreen</PresentationFormat>
  <Paragraphs>102</Paragraphs>
  <Slides>37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44" baseType="lpstr">
      <vt:lpstr>Arial</vt:lpstr>
      <vt:lpstr>Calibri</vt:lpstr>
      <vt:lpstr>Calibri Light</vt:lpstr>
      <vt:lpstr>HelveticaNeue-Condensed</vt:lpstr>
      <vt:lpstr>Quattrocento Sans</vt:lpstr>
      <vt:lpstr>Verdana</vt:lpstr>
      <vt:lpstr>Tema do Office</vt:lpstr>
      <vt:lpstr>Apresentação do PowerPoint</vt:lpstr>
      <vt:lpstr>Sobre o Instrutor</vt:lpstr>
      <vt:lpstr>Formação:   Experiência Profissional:   Certificações: </vt:lpstr>
      <vt:lpstr>Apresentação do PowerPoint</vt:lpstr>
      <vt:lpstr>Apresentação do PowerPoint</vt:lpstr>
      <vt:lpstr>Sobre o PIM-Go e Exame</vt:lpstr>
      <vt:lpstr>Valores do PIM-Go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Esta é uma amostra. A versão full contém os demais slides deste tópico.</vt:lpstr>
      <vt:lpstr>Princípios e Valores</vt:lpstr>
      <vt:lpstr>Esta é uma amostra. A versão full contém os slides deste tópico.</vt:lpstr>
      <vt:lpstr>Aspectos Culturais, Organizacionais e Ferramentais </vt:lpstr>
      <vt:lpstr>Esta é uma amostra. A versão full contém os slides deste tópico.</vt:lpstr>
      <vt:lpstr>Atores</vt:lpstr>
      <vt:lpstr>Esta é uma amostra. A versão full contém os slides deste tópico.</vt:lpstr>
      <vt:lpstr>Concepção</vt:lpstr>
      <vt:lpstr>Esta é uma amostra. A versão full contém os slides deste tópico.</vt:lpstr>
      <vt:lpstr>Amadurecimento</vt:lpstr>
      <vt:lpstr>Esta é uma amostra. A versão full contém os slides deste tópico.</vt:lpstr>
      <vt:lpstr>Sprints</vt:lpstr>
      <vt:lpstr>Esta é uma amostra. A versão full contém os slides deste tópico.</vt:lpstr>
      <vt:lpstr>Programa</vt:lpstr>
      <vt:lpstr>Esta é uma amostra. A versão full contém os slides deste tópico.</vt:lpstr>
      <vt:lpstr>Portfólio</vt:lpstr>
      <vt:lpstr>Esta é uma amostra. A versão full contém os slides deste tópico.</vt:lpstr>
      <vt:lpstr>Descontinuidade</vt:lpstr>
      <vt:lpstr>Esta é uma amostra. A versão full contém os slides deste tópico.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ALVARO</dc:creator>
  <cp:lastModifiedBy>Igor Pinheiro Lagreca de Sales Cabral</cp:lastModifiedBy>
  <cp:revision>317</cp:revision>
  <cp:lastPrinted>2020-03-25T02:48:37Z</cp:lastPrinted>
  <dcterms:created xsi:type="dcterms:W3CDTF">2006-08-16T00:00:00Z</dcterms:created>
  <dcterms:modified xsi:type="dcterms:W3CDTF">2021-04-16T01:33:25Z</dcterms:modified>
</cp:coreProperties>
</file>